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tiff" ContentType="image/tif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256" r:id="rId2"/>
    <p:sldId id="388" r:id="rId3"/>
    <p:sldId id="343" r:id="rId4"/>
    <p:sldId id="336" r:id="rId5"/>
    <p:sldId id="344" r:id="rId6"/>
    <p:sldId id="339" r:id="rId7"/>
    <p:sldId id="340" r:id="rId8"/>
    <p:sldId id="385" r:id="rId9"/>
    <p:sldId id="286" r:id="rId10"/>
    <p:sldId id="380" r:id="rId11"/>
    <p:sldId id="287" r:id="rId12"/>
    <p:sldId id="341" r:id="rId13"/>
    <p:sldId id="381" r:id="rId14"/>
    <p:sldId id="259" r:id="rId15"/>
    <p:sldId id="346" r:id="rId16"/>
    <p:sldId id="342" r:id="rId17"/>
    <p:sldId id="345" r:id="rId18"/>
    <p:sldId id="302" r:id="rId19"/>
    <p:sldId id="347" r:id="rId20"/>
    <p:sldId id="348" r:id="rId21"/>
    <p:sldId id="349" r:id="rId22"/>
    <p:sldId id="289" r:id="rId23"/>
    <p:sldId id="378" r:id="rId24"/>
    <p:sldId id="292" r:id="rId25"/>
    <p:sldId id="354" r:id="rId26"/>
    <p:sldId id="355" r:id="rId27"/>
    <p:sldId id="356" r:id="rId28"/>
    <p:sldId id="358" r:id="rId29"/>
    <p:sldId id="297" r:id="rId30"/>
    <p:sldId id="384" r:id="rId31"/>
    <p:sldId id="394" r:id="rId32"/>
    <p:sldId id="397" r:id="rId33"/>
    <p:sldId id="391" r:id="rId34"/>
    <p:sldId id="293" r:id="rId35"/>
    <p:sldId id="324" r:id="rId36"/>
    <p:sldId id="319" r:id="rId37"/>
    <p:sldId id="359" r:id="rId38"/>
    <p:sldId id="295" r:id="rId39"/>
    <p:sldId id="312" r:id="rId40"/>
    <p:sldId id="389" r:id="rId41"/>
    <p:sldId id="360" r:id="rId42"/>
    <p:sldId id="361" r:id="rId43"/>
    <p:sldId id="362" r:id="rId44"/>
    <p:sldId id="363" r:id="rId45"/>
    <p:sldId id="366" r:id="rId46"/>
    <p:sldId id="330" r:id="rId47"/>
    <p:sldId id="367" r:id="rId48"/>
    <p:sldId id="368" r:id="rId49"/>
    <p:sldId id="372" r:id="rId50"/>
    <p:sldId id="371" r:id="rId51"/>
    <p:sldId id="386" r:id="rId52"/>
    <p:sldId id="364" r:id="rId53"/>
    <p:sldId id="369" r:id="rId54"/>
    <p:sldId id="395" r:id="rId55"/>
    <p:sldId id="373" r:id="rId56"/>
    <p:sldId id="298" r:id="rId57"/>
    <p:sldId id="299" r:id="rId58"/>
    <p:sldId id="375" r:id="rId59"/>
    <p:sldId id="280" r:id="rId60"/>
    <p:sldId id="376" r:id="rId61"/>
    <p:sldId id="392" r:id="rId62"/>
    <p:sldId id="377" r:id="rId63"/>
    <p:sldId id="374" r:id="rId64"/>
  </p:sldIdLst>
  <p:sldSz cx="9144000" cy="6858000" type="screen4x3"/>
  <p:notesSz cx="7010400" cy="9296400"/>
  <p:defaultTextStyle>
    <a:defPPr>
      <a:defRPr lang="en-US"/>
    </a:defPPr>
    <a:lvl1pPr algn="l" rtl="0" fontAlgn="base">
      <a:spcBef>
        <a:spcPct val="20000"/>
      </a:spcBef>
      <a:spcAft>
        <a:spcPct val="0"/>
      </a:spcAft>
      <a:buChar char="•"/>
      <a:defRPr sz="3200" kern="1200">
        <a:solidFill>
          <a:schemeClr val="tx1"/>
        </a:solidFill>
        <a:latin typeface="Times New Roman" charset="0"/>
        <a:ea typeface="+mn-ea"/>
        <a:cs typeface="+mn-cs"/>
      </a:defRPr>
    </a:lvl1pPr>
    <a:lvl2pPr marL="457200" algn="l" rtl="0" fontAlgn="base">
      <a:spcBef>
        <a:spcPct val="20000"/>
      </a:spcBef>
      <a:spcAft>
        <a:spcPct val="0"/>
      </a:spcAft>
      <a:buChar char="•"/>
      <a:defRPr sz="3200" kern="1200">
        <a:solidFill>
          <a:schemeClr val="tx1"/>
        </a:solidFill>
        <a:latin typeface="Times New Roman" charset="0"/>
        <a:ea typeface="+mn-ea"/>
        <a:cs typeface="+mn-cs"/>
      </a:defRPr>
    </a:lvl2pPr>
    <a:lvl3pPr marL="914400" algn="l" rtl="0" fontAlgn="base">
      <a:spcBef>
        <a:spcPct val="20000"/>
      </a:spcBef>
      <a:spcAft>
        <a:spcPct val="0"/>
      </a:spcAft>
      <a:buChar char="•"/>
      <a:defRPr sz="3200" kern="1200">
        <a:solidFill>
          <a:schemeClr val="tx1"/>
        </a:solidFill>
        <a:latin typeface="Times New Roman" charset="0"/>
        <a:ea typeface="+mn-ea"/>
        <a:cs typeface="+mn-cs"/>
      </a:defRPr>
    </a:lvl3pPr>
    <a:lvl4pPr marL="1371600" algn="l" rtl="0" fontAlgn="base">
      <a:spcBef>
        <a:spcPct val="20000"/>
      </a:spcBef>
      <a:spcAft>
        <a:spcPct val="0"/>
      </a:spcAft>
      <a:buChar char="•"/>
      <a:defRPr sz="3200" kern="1200">
        <a:solidFill>
          <a:schemeClr val="tx1"/>
        </a:solidFill>
        <a:latin typeface="Times New Roman" charset="0"/>
        <a:ea typeface="+mn-ea"/>
        <a:cs typeface="+mn-cs"/>
      </a:defRPr>
    </a:lvl4pPr>
    <a:lvl5pPr marL="1828800" algn="l" rtl="0" fontAlgn="base">
      <a:spcBef>
        <a:spcPct val="20000"/>
      </a:spcBef>
      <a:spcAft>
        <a:spcPct val="0"/>
      </a:spcAft>
      <a:buChar char="•"/>
      <a:defRPr sz="3200" kern="1200">
        <a:solidFill>
          <a:schemeClr val="tx1"/>
        </a:solidFill>
        <a:latin typeface="Times New Roman" charset="0"/>
        <a:ea typeface="+mn-ea"/>
        <a:cs typeface="+mn-cs"/>
      </a:defRPr>
    </a:lvl5pPr>
    <a:lvl6pPr marL="2286000" algn="l" defTabSz="914400" rtl="0" eaLnBrk="1" latinLnBrk="0" hangingPunct="1">
      <a:defRPr sz="3200" kern="1200">
        <a:solidFill>
          <a:schemeClr val="tx1"/>
        </a:solidFill>
        <a:latin typeface="Times New Roman" charset="0"/>
        <a:ea typeface="+mn-ea"/>
        <a:cs typeface="+mn-cs"/>
      </a:defRPr>
    </a:lvl6pPr>
    <a:lvl7pPr marL="2743200" algn="l" defTabSz="914400" rtl="0" eaLnBrk="1" latinLnBrk="0" hangingPunct="1">
      <a:defRPr sz="3200" kern="1200">
        <a:solidFill>
          <a:schemeClr val="tx1"/>
        </a:solidFill>
        <a:latin typeface="Times New Roman" charset="0"/>
        <a:ea typeface="+mn-ea"/>
        <a:cs typeface="+mn-cs"/>
      </a:defRPr>
    </a:lvl7pPr>
    <a:lvl8pPr marL="3200400" algn="l" defTabSz="914400" rtl="0" eaLnBrk="1" latinLnBrk="0" hangingPunct="1">
      <a:defRPr sz="3200" kern="1200">
        <a:solidFill>
          <a:schemeClr val="tx1"/>
        </a:solidFill>
        <a:latin typeface="Times New Roman" charset="0"/>
        <a:ea typeface="+mn-ea"/>
        <a:cs typeface="+mn-cs"/>
      </a:defRPr>
    </a:lvl8pPr>
    <a:lvl9pPr marL="3657600" algn="l" defTabSz="914400" rtl="0" eaLnBrk="1" latinLnBrk="0" hangingPunct="1">
      <a:defRPr sz="32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9" autoAdjust="0"/>
    <p:restoredTop sz="75485" autoAdjust="0"/>
  </p:normalViewPr>
  <p:slideViewPr>
    <p:cSldViewPr>
      <p:cViewPr>
        <p:scale>
          <a:sx n="60" d="100"/>
          <a:sy n="60" d="100"/>
        </p:scale>
        <p:origin x="-786" y="-72"/>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2278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7.xml"/><Relationship Id="rId1"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png"/><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1"/>
            <a:ext cx="3038604" cy="4653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63" name="Rectangle 3"/>
          <p:cNvSpPr>
            <a:spLocks noGrp="1" noChangeArrowheads="1"/>
          </p:cNvSpPr>
          <p:nvPr>
            <p:ph type="dt" sz="quarter" idx="1"/>
          </p:nvPr>
        </p:nvSpPr>
        <p:spPr bwMode="auto">
          <a:xfrm>
            <a:off x="3971796" y="1"/>
            <a:ext cx="3038604" cy="4653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0964" name="Rectangle 4"/>
          <p:cNvSpPr>
            <a:spLocks noGrp="1" noChangeArrowheads="1"/>
          </p:cNvSpPr>
          <p:nvPr>
            <p:ph type="ftr" sz="quarter" idx="2"/>
          </p:nvPr>
        </p:nvSpPr>
        <p:spPr bwMode="auto">
          <a:xfrm>
            <a:off x="0" y="8831060"/>
            <a:ext cx="3038604" cy="46534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0965" name="Rectangle 5"/>
          <p:cNvSpPr>
            <a:spLocks noGrp="1" noChangeArrowheads="1"/>
          </p:cNvSpPr>
          <p:nvPr>
            <p:ph type="sldNum" sz="quarter" idx="3"/>
          </p:nvPr>
        </p:nvSpPr>
        <p:spPr bwMode="auto">
          <a:xfrm>
            <a:off x="3971796" y="8831060"/>
            <a:ext cx="3038604" cy="46534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9103D91-268D-40ED-AA4C-66225FD36FFD}" type="slidenum">
              <a:rPr lang="en-US"/>
              <a:pPr/>
              <a:t>‹#›</a:t>
            </a:fld>
            <a:endParaRPr lang="en-US"/>
          </a:p>
        </p:txBody>
      </p:sp>
    </p:spTree>
    <p:extLst>
      <p:ext uri="{BB962C8B-B14F-4D97-AF65-F5344CB8AC3E}">
        <p14:creationId xmlns="" xmlns:p14="http://schemas.microsoft.com/office/powerpoint/2010/main" val="242222336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1"/>
            <a:ext cx="3038604" cy="4653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5843" name="Rectangle 3"/>
          <p:cNvSpPr>
            <a:spLocks noGrp="1" noChangeArrowheads="1"/>
          </p:cNvSpPr>
          <p:nvPr>
            <p:ph type="dt" idx="1"/>
          </p:nvPr>
        </p:nvSpPr>
        <p:spPr bwMode="auto">
          <a:xfrm>
            <a:off x="3971796" y="1"/>
            <a:ext cx="3038604" cy="4653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58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35845" name="Rectangle 5"/>
          <p:cNvSpPr>
            <a:spLocks noGrp="1" noChangeArrowheads="1"/>
          </p:cNvSpPr>
          <p:nvPr>
            <p:ph type="body" sz="quarter" idx="3"/>
          </p:nvPr>
        </p:nvSpPr>
        <p:spPr bwMode="auto">
          <a:xfrm>
            <a:off x="934830" y="4415531"/>
            <a:ext cx="5140742" cy="41836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846" name="Rectangle 6"/>
          <p:cNvSpPr>
            <a:spLocks noGrp="1" noChangeArrowheads="1"/>
          </p:cNvSpPr>
          <p:nvPr>
            <p:ph type="ftr" sz="quarter" idx="4"/>
          </p:nvPr>
        </p:nvSpPr>
        <p:spPr bwMode="auto">
          <a:xfrm>
            <a:off x="0" y="8831060"/>
            <a:ext cx="3038604" cy="46534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5847" name="Rectangle 7"/>
          <p:cNvSpPr>
            <a:spLocks noGrp="1" noChangeArrowheads="1"/>
          </p:cNvSpPr>
          <p:nvPr>
            <p:ph type="sldNum" sz="quarter" idx="5"/>
          </p:nvPr>
        </p:nvSpPr>
        <p:spPr bwMode="auto">
          <a:xfrm>
            <a:off x="3971796" y="8831060"/>
            <a:ext cx="3038604" cy="46534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C2297C4-9717-4B51-81AF-AB642BDEAE68}" type="slidenum">
              <a:rPr lang="en-US"/>
              <a:pPr/>
              <a:t>‹#›</a:t>
            </a:fld>
            <a:endParaRPr lang="en-US"/>
          </a:p>
        </p:txBody>
      </p:sp>
    </p:spTree>
    <p:extLst>
      <p:ext uri="{BB962C8B-B14F-4D97-AF65-F5344CB8AC3E}">
        <p14:creationId xmlns="" xmlns:p14="http://schemas.microsoft.com/office/powerpoint/2010/main" val="778243691"/>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181100" y="696913"/>
            <a:ext cx="4648200" cy="3486150"/>
          </a:xfrm>
          <a:ln/>
        </p:spPr>
      </p:sp>
      <p:sp>
        <p:nvSpPr>
          <p:cNvPr id="41987" name="Rectangle 3"/>
          <p:cNvSpPr>
            <a:spLocks noGrp="1" noChangeArrowheads="1"/>
          </p:cNvSpPr>
          <p:nvPr>
            <p:ph type="body" idx="1"/>
          </p:nvPr>
        </p:nvSpPr>
        <p:spPr/>
        <p:txBody>
          <a:bodyPr/>
          <a:lstStyle/>
          <a:p>
            <a:r>
              <a:rPr lang="en-US" dirty="0"/>
              <a:t>Introduce self, very short bio</a:t>
            </a:r>
          </a:p>
          <a:p>
            <a:r>
              <a:rPr lang="en-US" dirty="0"/>
              <a:t>Hope to learn from each other</a:t>
            </a:r>
          </a:p>
          <a:p>
            <a:r>
              <a:rPr lang="en-US" dirty="0"/>
              <a:t>Please raise hand if you have a question or comment</a:t>
            </a:r>
          </a:p>
          <a:p>
            <a:r>
              <a:rPr lang="en-US" dirty="0"/>
              <a:t>I’ll certainly have lots of questions for you</a:t>
            </a:r>
          </a:p>
          <a:p>
            <a:r>
              <a:rPr lang="en-US" dirty="0"/>
              <a:t>Who has been to the US?  During Election season (2000, </a:t>
            </a:r>
            <a:r>
              <a:rPr lang="en-US" dirty="0" smtClean="0"/>
              <a:t>2004, 2008)?</a:t>
            </a:r>
            <a:endParaRPr lang="en-US" dirty="0"/>
          </a:p>
          <a:p>
            <a:r>
              <a:rPr lang="en-US" dirty="0"/>
              <a:t>A Special time in America: People turning off TVs in droves to avoid political advertising</a:t>
            </a: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So this</a:t>
            </a:r>
            <a:r>
              <a:rPr lang="en-US" baseline="0" dirty="0" smtClean="0"/>
              <a:t> part is really easy, we call anything from independent to fascism “the right,” and anything from independent to communism “the left.”  the right is the conservative side, but we see varying levels of conservatism, as we do with varying degrees of liberalism on the left.  </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181100" y="696913"/>
            <a:ext cx="4648200" cy="3486150"/>
          </a:xfrm>
          <a:ln/>
        </p:spPr>
      </p:sp>
      <p:sp>
        <p:nvSpPr>
          <p:cNvPr id="4403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81100" y="696913"/>
            <a:ext cx="4648200" cy="3486150"/>
          </a:xfrm>
          <a:ln/>
        </p:spPr>
      </p:sp>
      <p:sp>
        <p:nvSpPr>
          <p:cNvPr id="66563" name="Rectangle 3"/>
          <p:cNvSpPr>
            <a:spLocks noGrp="1" noChangeArrowheads="1"/>
          </p:cNvSpPr>
          <p:nvPr>
            <p:ph type="body" idx="1"/>
          </p:nvPr>
        </p:nvSpPr>
        <p:spPr/>
        <p:txBody>
          <a:bodyPr/>
          <a:lstStyle/>
          <a:p>
            <a:r>
              <a:rPr lang="en-US" dirty="0"/>
              <a:t>One way to think about our elections is to look at the whole period from one election  to the next as a cycle that repeats itself.</a:t>
            </a:r>
          </a:p>
          <a:p>
            <a:endParaRPr lang="en-US" dirty="0"/>
          </a:p>
          <a:p>
            <a:r>
              <a:rPr lang="en-US" dirty="0"/>
              <a:t>This is true not just for President, but for other offices as well.  Some of the details are different, but many things are similar between all elections in the US.</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81100" y="696913"/>
            <a:ext cx="4648200" cy="3486150"/>
          </a:xfrm>
          <a:ln/>
        </p:spPr>
      </p:sp>
      <p:sp>
        <p:nvSpPr>
          <p:cNvPr id="68611" name="Rectangle 3"/>
          <p:cNvSpPr>
            <a:spLocks noGrp="1" noChangeArrowheads="1"/>
          </p:cNvSpPr>
          <p:nvPr>
            <p:ph type="body" idx="1"/>
          </p:nvPr>
        </p:nvSpPr>
        <p:spPr/>
        <p:txBody>
          <a:bodyPr/>
          <a:lstStyle/>
          <a:p>
            <a:r>
              <a:rPr lang="en-US" dirty="0"/>
              <a:t>Some parallels to Germany, where most people aren’t members of party, but do habitually vote for one or the other.</a:t>
            </a:r>
          </a:p>
          <a:p>
            <a:r>
              <a:rPr lang="en-US" dirty="0"/>
              <a:t>How many Germans are members of the SPD?  Actually only about 800,000.</a:t>
            </a:r>
          </a:p>
          <a:p>
            <a:r>
              <a:rPr lang="en-US" dirty="0"/>
              <a:t>Similarly, in the US most citizens aren’t officially members of the parties they support, although about 45% each say they consistently support one or the other major party.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81100" y="696913"/>
            <a:ext cx="4648200" cy="3486150"/>
          </a:xfrm>
          <a:ln/>
        </p:spPr>
      </p:sp>
      <p:sp>
        <p:nvSpPr>
          <p:cNvPr id="665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81100" y="696913"/>
            <a:ext cx="4648200" cy="3486150"/>
          </a:xfrm>
          <a:ln/>
        </p:spPr>
      </p:sp>
      <p:sp>
        <p:nvSpPr>
          <p:cNvPr id="66563"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charset="0"/>
                <a:ea typeface="+mn-ea"/>
                <a:cs typeface="+mn-cs"/>
              </a:rPr>
              <a:t>One way to think about our elections is to look at the whole period from one election  to the next as a cycle that repeats itself.</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Times New Roman"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charset="0"/>
                <a:ea typeface="+mn-ea"/>
                <a:cs typeface="+mn-cs"/>
              </a:rPr>
              <a:t>This is true not just for President, but for other offices as well.  Some of the details are different, but many things are similar between all elections in the US.</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81100" y="696913"/>
            <a:ext cx="4648200" cy="3486150"/>
          </a:xfrm>
          <a:ln/>
        </p:spPr>
      </p:sp>
      <p:sp>
        <p:nvSpPr>
          <p:cNvPr id="665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81100" y="696913"/>
            <a:ext cx="4648200" cy="3486150"/>
          </a:xfrm>
          <a:ln/>
        </p:spPr>
      </p:sp>
      <p:sp>
        <p:nvSpPr>
          <p:cNvPr id="7987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Voter turnout rates presented here show that the much-lamented decline in voter participation is an artifact of poor measurement. Previously, turnout rates were calculated by dividing the number of votes by what is called the "voting-age population" which consists of everyone age 18 and older residing in the United States (the yellow line to the right). This includes persons ineligible to vote, mainly non-citizens and ineligible felons, and excludes overseas eligible voters. When turnout rates are calculated for those eligible to vote, a new picture of turnout emerges, which exhibits no decline since 1972 (the green line to the right). Indeed, turnout rates appear to have been restored to their earlier high levels as of 2008.</a:t>
            </a: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81100" y="696913"/>
            <a:ext cx="4648200" cy="3486150"/>
          </a:xfrm>
          <a:ln/>
        </p:spPr>
      </p:sp>
      <p:sp>
        <p:nvSpPr>
          <p:cNvPr id="665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81100" y="696913"/>
            <a:ext cx="4648200" cy="3486150"/>
          </a:xfrm>
          <a:ln/>
        </p:spPr>
      </p:sp>
      <p:sp>
        <p:nvSpPr>
          <p:cNvPr id="665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81100" y="696913"/>
            <a:ext cx="4648200" cy="3486150"/>
          </a:xfrm>
          <a:ln/>
        </p:spPr>
      </p:sp>
      <p:sp>
        <p:nvSpPr>
          <p:cNvPr id="665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81100" y="696913"/>
            <a:ext cx="4648200" cy="3486150"/>
          </a:xfrm>
          <a:ln/>
        </p:spPr>
      </p:sp>
      <p:sp>
        <p:nvSpPr>
          <p:cNvPr id="665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81100" y="696913"/>
            <a:ext cx="4648200" cy="3486150"/>
          </a:xfrm>
          <a:ln/>
        </p:spPr>
      </p:sp>
      <p:sp>
        <p:nvSpPr>
          <p:cNvPr id="675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81100" y="696913"/>
            <a:ext cx="4648200" cy="3486150"/>
          </a:xfrm>
          <a:ln/>
        </p:spPr>
      </p:sp>
      <p:sp>
        <p:nvSpPr>
          <p:cNvPr id="67587" name="Rectangle 3"/>
          <p:cNvSpPr>
            <a:spLocks noGrp="1" noChangeArrowheads="1"/>
          </p:cNvSpPr>
          <p:nvPr>
            <p:ph type="body" idx="1"/>
          </p:nvPr>
        </p:nvSpPr>
        <p:spPr/>
        <p:txBody>
          <a:bodyPr/>
          <a:lstStyle/>
          <a:p>
            <a:r>
              <a:rPr lang="en-US" dirty="0"/>
              <a:t>Here is a point at which German and US systems differ significantly.</a:t>
            </a:r>
          </a:p>
          <a:p>
            <a:r>
              <a:rPr lang="en-US" dirty="0"/>
              <a:t>In the US, the party leaders don’t get to decide who appears on the ballot, all of the interested voters get to make that choice in what are called “primary elections”.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81100" y="696913"/>
            <a:ext cx="4648200" cy="3486150"/>
          </a:xfrm>
          <a:ln/>
        </p:spPr>
      </p:sp>
      <p:sp>
        <p:nvSpPr>
          <p:cNvPr id="67587" name="Rectangle 3"/>
          <p:cNvSpPr>
            <a:spLocks noGrp="1" noChangeArrowheads="1"/>
          </p:cNvSpPr>
          <p:nvPr>
            <p:ph type="body" idx="1"/>
          </p:nvPr>
        </p:nvSpPr>
        <p:spPr/>
        <p:txBody>
          <a:bodyPr/>
          <a:lstStyle/>
          <a:p>
            <a:r>
              <a:rPr lang="en-US" dirty="0" smtClean="0"/>
              <a:t>So</a:t>
            </a:r>
            <a:r>
              <a:rPr lang="en-US" baseline="0" dirty="0" smtClean="0"/>
              <a:t> the campaign organizers plan trips and rallies strategically in accordance with these dates to win the individual state elections.  </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81100" y="696913"/>
            <a:ext cx="4648200" cy="3486150"/>
          </a:xfrm>
          <a:ln/>
        </p:spPr>
      </p:sp>
      <p:sp>
        <p:nvSpPr>
          <p:cNvPr id="675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81100" y="696913"/>
            <a:ext cx="4648200" cy="3486150"/>
          </a:xfrm>
          <a:ln/>
        </p:spPr>
      </p:sp>
      <p:sp>
        <p:nvSpPr>
          <p:cNvPr id="675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Each</a:t>
            </a:r>
            <a:r>
              <a:rPr lang="en-US" baseline="0" dirty="0" smtClean="0"/>
              <a:t> party has its own national convention where it chooses, officially nominates its candidate for presidency. This year the Republican National Convention is being held in Tampa, FL from August 27-30 and will be the formal decision on the Republican nominee from the candidates that have been running in the primaries from January to June. Since this is an incumbent year the Democratic National Convention this was more of a formality then necessity (since no one is running against Obama for the Democratic nomination) and was held in Charlotte, NC on September 4 through September 6.</a:t>
            </a:r>
          </a:p>
          <a:p>
            <a:endParaRPr lang="en-US" baseline="0" dirty="0" smtClean="0"/>
          </a:p>
          <a:p>
            <a:r>
              <a:rPr lang="en-US" baseline="0" dirty="0" smtClean="0"/>
              <a:t>Images: Republican Convention- upi.com, Democratic Convention- swampland.time.com</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81100" y="696913"/>
            <a:ext cx="4648200" cy="3486150"/>
          </a:xfrm>
          <a:ln/>
        </p:spPr>
      </p:sp>
      <p:sp>
        <p:nvSpPr>
          <p:cNvPr id="70659" name="Rectangle 3"/>
          <p:cNvSpPr>
            <a:spLocks noGrp="1" noChangeArrowheads="1"/>
          </p:cNvSpPr>
          <p:nvPr>
            <p:ph type="body" idx="1"/>
          </p:nvPr>
        </p:nvSpPr>
        <p:spPr/>
        <p:txBody>
          <a:bodyPr/>
          <a:lstStyle/>
          <a:p>
            <a:r>
              <a:rPr lang="en-US" dirty="0"/>
              <a:t>Campaign ads can be positive or negative.</a:t>
            </a:r>
          </a:p>
          <a:p>
            <a:endParaRPr lang="en-US" dirty="0"/>
          </a:p>
          <a:p>
            <a:r>
              <a:rPr lang="en-US" dirty="0" smtClean="0"/>
              <a:t>Swing </a:t>
            </a:r>
            <a:r>
              <a:rPr lang="en-US" dirty="0"/>
              <a:t>states are the states where the race is close and which could tip the race to one candidate (esp. larger states with more electoral votes).  (More population equals more electoral votes).</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81100" y="696913"/>
            <a:ext cx="4648200" cy="3486150"/>
          </a:xfrm>
          <a:ln/>
        </p:spPr>
      </p:sp>
      <p:sp>
        <p:nvSpPr>
          <p:cNvPr id="66563" name="Rectangle 3"/>
          <p:cNvSpPr>
            <a:spLocks noGrp="1" noChangeArrowheads="1"/>
          </p:cNvSpPr>
          <p:nvPr>
            <p:ph type="body" idx="1"/>
          </p:nvPr>
        </p:nvSpPr>
        <p:spPr/>
        <p:txBody>
          <a:bodyPr/>
          <a:lstStyle/>
          <a:p>
            <a:r>
              <a:rPr lang="en-US" dirty="0"/>
              <a:t>One way to think about our elections is to look at the whole period from one election  to the next as a cycle that repeats itself.</a:t>
            </a:r>
          </a:p>
          <a:p>
            <a:endParaRPr lang="en-US" dirty="0"/>
          </a:p>
          <a:p>
            <a:r>
              <a:rPr lang="en-US" dirty="0"/>
              <a:t>This is true not just for President, but for other offices as well.  Some of the details are different, but many things are similar between all elections in the US.</a:t>
            </a:r>
          </a:p>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Here you can see some of the swing states.  The campaigning</a:t>
            </a:r>
            <a:r>
              <a:rPr lang="en-US" baseline="0" dirty="0" smtClean="0"/>
              <a:t> is really relentless in these states, you always here a lot about Illinois.  Florida is also a really big player, as you can see it has a lot of electoral votes.  It was big player in the 2000 election between Bush and Gore, they called for a recount of the votes in Florida because it was so close, and it really came down to that state in determining the election.  </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What do these ads try to achieve and how do they do it?</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81100" y="696913"/>
            <a:ext cx="4648200" cy="3486150"/>
          </a:xfrm>
          <a:ln/>
        </p:spPr>
      </p:sp>
      <p:sp>
        <p:nvSpPr>
          <p:cNvPr id="52227" name="Rectangle 3"/>
          <p:cNvSpPr>
            <a:spLocks noGrp="1" noChangeArrowheads="1"/>
          </p:cNvSpPr>
          <p:nvPr>
            <p:ph type="body" idx="1"/>
          </p:nvPr>
        </p:nvSpPr>
        <p:spPr/>
        <p:txBody>
          <a:bodyPr/>
          <a:lstStyle/>
          <a:p>
            <a:r>
              <a:rPr lang="en-US" dirty="0" smtClean="0"/>
              <a:t>Many </a:t>
            </a:r>
            <a:r>
              <a:rPr lang="en-US" dirty="0"/>
              <a:t>candidates are simply not known to voters at this stage, so anyone with Name Recognition has an advantage.</a:t>
            </a:r>
          </a:p>
          <a:p>
            <a:r>
              <a:rPr lang="en-US" dirty="0"/>
              <a:t>To motivate voters to support a candidate in the primaries (early in the year when people aren’t yet interested in the election) takes an organization which can knock on doors and work at the grassroots level.</a:t>
            </a:r>
          </a:p>
          <a:p>
            <a:r>
              <a:rPr lang="en-US" dirty="0"/>
              <a:t>Americans more than perhaps Germans want to feel like they know a candidate personally, or at least understand “what makes them tick”.  This explains why in America the families of candidates are involved in many campaign appearances (and make important speeches at conventions).  This doesn’t seem to happen in Germany.</a:t>
            </a:r>
          </a:p>
          <a:p>
            <a:r>
              <a:rPr lang="en-US" dirty="0"/>
              <a:t>Money is important for several reasons (next slide).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81100" y="696913"/>
            <a:ext cx="4648200" cy="3486150"/>
          </a:xfrm>
          <a:ln/>
        </p:spPr>
      </p:sp>
      <p:sp>
        <p:nvSpPr>
          <p:cNvPr id="56323" name="Rectangle 3"/>
          <p:cNvSpPr>
            <a:spLocks noGrp="1" noChangeArrowheads="1"/>
          </p:cNvSpPr>
          <p:nvPr>
            <p:ph type="body" idx="1"/>
          </p:nvPr>
        </p:nvSpPr>
        <p:spPr/>
        <p:txBody>
          <a:bodyPr/>
          <a:lstStyle/>
          <a:p>
            <a:r>
              <a:rPr lang="en-US"/>
              <a:t>What is an Incumbent?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81100" y="696913"/>
            <a:ext cx="4648200" cy="3486150"/>
          </a:xfrm>
          <a:ln/>
        </p:spPr>
      </p:sp>
      <p:sp>
        <p:nvSpPr>
          <p:cNvPr id="56323" name="Rectangle 3"/>
          <p:cNvSpPr>
            <a:spLocks noGrp="1" noChangeArrowheads="1"/>
          </p:cNvSpPr>
          <p:nvPr>
            <p:ph type="body" idx="1"/>
          </p:nvPr>
        </p:nvSpPr>
        <p:spPr/>
        <p:txBody>
          <a:bodyPr/>
          <a:lstStyle/>
          <a:p>
            <a:r>
              <a:rPr lang="en-US"/>
              <a:t>What is an Incumbent?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81100" y="696913"/>
            <a:ext cx="4648200" cy="3486150"/>
          </a:xfrm>
          <a:ln/>
        </p:spPr>
      </p:sp>
      <p:sp>
        <p:nvSpPr>
          <p:cNvPr id="1003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81100" y="696913"/>
            <a:ext cx="4648200" cy="3486150"/>
          </a:xfrm>
          <a:ln/>
        </p:spPr>
      </p:sp>
      <p:sp>
        <p:nvSpPr>
          <p:cNvPr id="675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81100" y="696913"/>
            <a:ext cx="4648200" cy="3486150"/>
          </a:xfrm>
          <a:ln/>
        </p:spPr>
      </p:sp>
      <p:sp>
        <p:nvSpPr>
          <p:cNvPr id="1003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81100" y="696913"/>
            <a:ext cx="4648200" cy="3486150"/>
          </a:xfrm>
          <a:ln/>
        </p:spPr>
      </p:sp>
      <p:sp>
        <p:nvSpPr>
          <p:cNvPr id="1003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81100" y="696913"/>
            <a:ext cx="4648200" cy="3486150"/>
          </a:xfrm>
          <a:ln/>
        </p:spPr>
      </p:sp>
      <p:sp>
        <p:nvSpPr>
          <p:cNvPr id="1003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81100" y="696913"/>
            <a:ext cx="4648200" cy="3486150"/>
          </a:xfrm>
          <a:ln/>
        </p:spPr>
      </p:sp>
      <p:sp>
        <p:nvSpPr>
          <p:cNvPr id="1003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This</a:t>
            </a:r>
            <a:r>
              <a:rPr lang="en-US" baseline="0" dirty="0" smtClean="0"/>
              <a:t> means: </a:t>
            </a: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xfrm>
            <a:off x="1181100" y="696913"/>
            <a:ext cx="4648200" cy="3486150"/>
          </a:xfrm>
          <a:ln/>
        </p:spPr>
      </p:sp>
      <p:sp>
        <p:nvSpPr>
          <p:cNvPr id="142339" name="Rectangle 3"/>
          <p:cNvSpPr>
            <a:spLocks noGrp="1" noChangeArrowheads="1"/>
          </p:cNvSpPr>
          <p:nvPr>
            <p:ph type="body" idx="1"/>
          </p:nvPr>
        </p:nvSpPr>
        <p:spPr/>
        <p:txBody>
          <a:bodyPr/>
          <a:lstStyle/>
          <a:p>
            <a:r>
              <a:rPr lang="en-US" dirty="0" smtClean="0"/>
              <a:t>270 </a:t>
            </a:r>
            <a:r>
              <a:rPr lang="en-US" dirty="0"/>
              <a:t>electoral votes </a:t>
            </a:r>
            <a:r>
              <a:rPr lang="en-US" dirty="0" smtClean="0"/>
              <a:t>needed to </a:t>
            </a:r>
            <a:r>
              <a:rPr lang="en-US" dirty="0"/>
              <a:t>win the </a:t>
            </a:r>
            <a:r>
              <a:rPr lang="en-US" dirty="0" smtClean="0"/>
              <a:t>presidency</a:t>
            </a: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81100" y="696913"/>
            <a:ext cx="4648200" cy="3486150"/>
          </a:xfrm>
          <a:ln/>
        </p:spPr>
      </p:sp>
      <p:sp>
        <p:nvSpPr>
          <p:cNvPr id="1003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81100" y="696913"/>
            <a:ext cx="4648200" cy="3486150"/>
          </a:xfrm>
          <a:ln/>
        </p:spPr>
      </p:sp>
      <p:sp>
        <p:nvSpPr>
          <p:cNvPr id="1003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xfrm>
            <a:off x="1181100" y="696913"/>
            <a:ext cx="4648200" cy="3486150"/>
          </a:xfrm>
          <a:ln/>
        </p:spPr>
      </p:sp>
      <p:sp>
        <p:nvSpPr>
          <p:cNvPr id="142339" name="Rectangle 3"/>
          <p:cNvSpPr>
            <a:spLocks noGrp="1" noChangeArrowheads="1"/>
          </p:cNvSpPr>
          <p:nvPr>
            <p:ph type="body" idx="1"/>
          </p:nvPr>
        </p:nvSpPr>
        <p:spPr/>
        <p:txBody>
          <a:bodyPr/>
          <a:lstStyle/>
          <a:p>
            <a:r>
              <a:rPr lang="en-US" dirty="0"/>
              <a:t>Need 270 electoral votes to win the presidency, can be won with a minimum of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81100" y="696913"/>
            <a:ext cx="4648200" cy="3486150"/>
          </a:xfrm>
          <a:ln/>
        </p:spPr>
      </p:sp>
      <p:sp>
        <p:nvSpPr>
          <p:cNvPr id="67587" name="Rectangle 3"/>
          <p:cNvSpPr>
            <a:spLocks noGrp="1" noChangeArrowheads="1"/>
          </p:cNvSpPr>
          <p:nvPr>
            <p:ph type="body" idx="1"/>
          </p:nvPr>
        </p:nvSpPr>
        <p:spPr/>
        <p:txBody>
          <a:bodyPr/>
          <a:lstStyle/>
          <a:p>
            <a:pPr eaLnBrk="1" hangingPunct="1"/>
            <a:r>
              <a:rPr lang="en-US" dirty="0" smtClean="0"/>
              <a:t>Thomas</a:t>
            </a:r>
            <a:r>
              <a:rPr lang="en-US" baseline="0" dirty="0" smtClean="0"/>
              <a:t> Nast was a German immigrant born in Landau, </a:t>
            </a:r>
            <a:r>
              <a:rPr lang="en-US" baseline="0" dirty="0" err="1" smtClean="0"/>
              <a:t>Pfalz</a:t>
            </a:r>
            <a:r>
              <a:rPr lang="en-US" dirty="0" smtClean="0"/>
              <a:t>. He arrived in New York at the age of six and started working</a:t>
            </a:r>
            <a:r>
              <a:rPr lang="en-US" baseline="0" dirty="0" smtClean="0"/>
              <a:t> at newspapers at the age of fifteen. He was a political cartoonist, and is responsible for the creation of the symbols for both the Republican and Democratic Parties. </a:t>
            </a:r>
          </a:p>
          <a:p>
            <a:pPr eaLnBrk="1" hangingPunct="1"/>
            <a:endParaRPr lang="en-US" baseline="0" dirty="0" smtClean="0"/>
          </a:p>
          <a:p>
            <a:pPr eaLnBrk="1" hangingPunct="1"/>
            <a:r>
              <a:rPr lang="en-US" baseline="0" dirty="0" smtClean="0"/>
              <a:t>He symbolized the Republican party as an elephant and the Democratic Party as a donkey. Originally they were in negative context, however, they stuck and became adopted as the image of the political party systems and have been used since the </a:t>
            </a:r>
            <a:r>
              <a:rPr lang="en-US" baseline="0" dirty="0" err="1" smtClean="0"/>
              <a:t>1870s</a:t>
            </a:r>
            <a:r>
              <a:rPr lang="en-US" baseline="0" dirty="0" smtClean="0"/>
              <a:t>.</a:t>
            </a:r>
            <a:endParaRPr lang="en-US" dirty="0" smtClean="0"/>
          </a:p>
          <a:p>
            <a:pPr eaLnBrk="1" hangingPunct="1"/>
            <a:endParaRPr lang="en-US" dirty="0" smtClean="0"/>
          </a:p>
          <a:p>
            <a:pPr eaLnBrk="1" hangingPunct="1"/>
            <a:r>
              <a:rPr lang="en-US" dirty="0" smtClean="0"/>
              <a:t>Pictures: Thomas Nast.</a:t>
            </a:r>
            <a:r>
              <a:rPr lang="en-US" baseline="0" dirty="0" smtClean="0"/>
              <a:t> (Public Domain) </a:t>
            </a:r>
            <a:r>
              <a:rPr lang="en-US" dirty="0" smtClean="0"/>
              <a:t>This picture was</a:t>
            </a:r>
            <a:r>
              <a:rPr lang="en-US" baseline="0" dirty="0" smtClean="0"/>
              <a:t> showing the donkey dressed up in a lion’s skin parading around terrorizing the other zoo animals. The fleeing elephant represents the Republican vote</a:t>
            </a:r>
            <a:r>
              <a:rPr lang="en-US" dirty="0" smtClean="0"/>
              <a:t>. (Public Domain)</a:t>
            </a:r>
          </a:p>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81100" y="696913"/>
            <a:ext cx="4648200" cy="3486150"/>
          </a:xfrm>
          <a:ln/>
        </p:spPr>
      </p:sp>
      <p:sp>
        <p:nvSpPr>
          <p:cNvPr id="1003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81100" y="696913"/>
            <a:ext cx="4648200" cy="3486150"/>
          </a:xfrm>
          <a:ln/>
        </p:spPr>
      </p:sp>
      <p:sp>
        <p:nvSpPr>
          <p:cNvPr id="1003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81100" y="696913"/>
            <a:ext cx="4648200" cy="3486150"/>
          </a:xfrm>
          <a:ln/>
        </p:spPr>
      </p:sp>
      <p:sp>
        <p:nvSpPr>
          <p:cNvPr id="1003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181100" y="696913"/>
            <a:ext cx="4648200" cy="3486150"/>
          </a:xfrm>
          <a:ln/>
        </p:spPr>
      </p:sp>
      <p:sp>
        <p:nvSpPr>
          <p:cNvPr id="71683" name="Rectangle 3"/>
          <p:cNvSpPr>
            <a:spLocks noGrp="1" noChangeArrowheads="1"/>
          </p:cNvSpPr>
          <p:nvPr>
            <p:ph type="body" idx="1"/>
          </p:nvPr>
        </p:nvSpPr>
        <p:spPr/>
        <p:txBody>
          <a:bodyPr/>
          <a:lstStyle/>
          <a:p>
            <a:r>
              <a:rPr lang="en-US" dirty="0" smtClean="0"/>
              <a:t>Very</a:t>
            </a:r>
            <a:r>
              <a:rPr lang="en-US" baseline="0" dirty="0" smtClean="0"/>
              <a:t> important for campaign (make or break sometimes), focus is on rhetoric as well as image during the debate.  These really go a long way in the election, and the commentators afterwards often discuss who “won” the debate.  As we just mentioned not only rhetoric but also image.  A good example was the first televised debate in 1960 between JFK and Nixon.  People who listened to the debate on the radio thought that Nixon won the debate because he was a better speaker, but people who watched it on television thought that Kennedy won the election because he looked much better than Nixon, much younger and energetic.</a:t>
            </a:r>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81100" y="696913"/>
            <a:ext cx="4648200" cy="3486150"/>
          </a:xfrm>
          <a:ln/>
        </p:spPr>
      </p:sp>
      <p:sp>
        <p:nvSpPr>
          <p:cNvPr id="72707" name="Rectangle 3"/>
          <p:cNvSpPr>
            <a:spLocks noGrp="1" noChangeArrowheads="1"/>
          </p:cNvSpPr>
          <p:nvPr>
            <p:ph type="body" idx="1"/>
          </p:nvPr>
        </p:nvSpPr>
        <p:spPr/>
        <p:txBody>
          <a:bodyPr/>
          <a:lstStyle/>
          <a:p>
            <a:r>
              <a:rPr lang="en-US" dirty="0"/>
              <a:t>Contrast to Europe: Elections on a normal Tuesday (no holiday).</a:t>
            </a:r>
          </a:p>
          <a:p>
            <a:r>
              <a:rPr lang="en-US" dirty="0"/>
              <a:t>Where do Americans go to vote? Schools, churches, public buildings.</a:t>
            </a:r>
          </a:p>
          <a:p>
            <a:r>
              <a:rPr lang="en-US" dirty="0"/>
              <a:t>Media widely criticized in 2000 for calling the race early, discouraging voters from going to polls.  Should be more cautious this time.</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81100" y="696913"/>
            <a:ext cx="4648200" cy="3486150"/>
          </a:xfrm>
          <a:ln/>
        </p:spPr>
      </p:sp>
      <p:sp>
        <p:nvSpPr>
          <p:cNvPr id="68611" name="Rectangle 3"/>
          <p:cNvSpPr>
            <a:spLocks noGrp="1" noChangeArrowheads="1"/>
          </p:cNvSpPr>
          <p:nvPr>
            <p:ph type="body" idx="1"/>
          </p:nvPr>
        </p:nvSpPr>
        <p:spPr/>
        <p:txBody>
          <a:bodyPr/>
          <a:lstStyle/>
          <a:p>
            <a:r>
              <a:rPr lang="en-US" dirty="0"/>
              <a:t>Some parallels to Germany, where most people aren’t members of party, but do habitually vote for one or the other.</a:t>
            </a:r>
          </a:p>
          <a:p>
            <a:r>
              <a:rPr lang="en-US" dirty="0"/>
              <a:t>How many Germans are members of the </a:t>
            </a:r>
            <a:r>
              <a:rPr lang="en-US" dirty="0" err="1"/>
              <a:t>SPD</a:t>
            </a:r>
            <a:r>
              <a:rPr lang="en-US" dirty="0"/>
              <a:t>?  Actually only about 800,000.</a:t>
            </a:r>
          </a:p>
          <a:p>
            <a:r>
              <a:rPr lang="en-US" dirty="0"/>
              <a:t>Similarly, in the US most citizens aren’t officially members of the parties they support, although about 45% each say they consistently support one or the other major party.</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81100" y="696913"/>
            <a:ext cx="4648200" cy="3486150"/>
          </a:xfrm>
          <a:ln/>
        </p:spPr>
      </p:sp>
      <p:sp>
        <p:nvSpPr>
          <p:cNvPr id="68611" name="Rectangle 3"/>
          <p:cNvSpPr>
            <a:spLocks noGrp="1" noChangeArrowheads="1"/>
          </p:cNvSpPr>
          <p:nvPr>
            <p:ph type="body" idx="1"/>
          </p:nvPr>
        </p:nvSpPr>
        <p:spPr/>
        <p:txBody>
          <a:bodyPr/>
          <a:lstStyle/>
          <a:p>
            <a:r>
              <a:rPr lang="en-US" dirty="0"/>
              <a:t>Some parallels to Germany, where most people aren’t members of party, but do habitually vote for one or the other.</a:t>
            </a:r>
          </a:p>
          <a:p>
            <a:r>
              <a:rPr lang="en-US" dirty="0"/>
              <a:t>How many Germans are members of the SPD?  Actually only about 800,000.</a:t>
            </a:r>
          </a:p>
          <a:p>
            <a:r>
              <a:rPr lang="en-US" dirty="0"/>
              <a:t>Similarly, in the US most citizens aren’t officially members of the parties they support, although about 45% each say they consistently support one or the other major party.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So as you can see, Republicans have a stronghold in the South and Midwest while Democrats typically take the Northeast and the Pacific states.</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181100" y="696913"/>
            <a:ext cx="4648200" cy="3486150"/>
          </a:xfrm>
          <a:ln/>
        </p:spPr>
      </p:sp>
      <p:sp>
        <p:nvSpPr>
          <p:cNvPr id="37891" name="Rectangle 3"/>
          <p:cNvSpPr>
            <a:spLocks noGrp="1" noChangeArrowheads="1"/>
          </p:cNvSpPr>
          <p:nvPr>
            <p:ph type="body" idx="1"/>
          </p:nvPr>
        </p:nvSpPr>
        <p:spPr/>
        <p:txBody>
          <a:bodyPr/>
          <a:lstStyle/>
          <a:p>
            <a:r>
              <a:rPr lang="en-US" dirty="0"/>
              <a:t>How many US political parties are there; can you name them?</a:t>
            </a:r>
          </a:p>
          <a:p>
            <a:r>
              <a:rPr lang="en-US" dirty="0"/>
              <a:t>Although known as a two party system, since the Repub. And Dem. Parties are dominant, there are other parties (such as the Libertarians and Greens) as well as independent candidates (Ralph Nader, while supported by the Greens, is running as an independent in many states).</a:t>
            </a:r>
          </a:p>
          <a:p>
            <a:r>
              <a:rPr lang="en-US" dirty="0"/>
              <a:t>Some candidates may only appear on the ballot in a few states.</a:t>
            </a:r>
          </a:p>
          <a:p>
            <a:r>
              <a:rPr lang="en-US" dirty="0"/>
              <a:t>Greens and Reform and Libertarians have won offices at the state and local level, but haven’t yet won a national/federal campaign</a:t>
            </a:r>
            <a:r>
              <a:rPr lang="en-US" dirty="0" smtClean="0"/>
              <a:t>.</a:t>
            </a:r>
          </a:p>
          <a:p>
            <a:endParaRPr lang="en-US" dirty="0" smtClean="0"/>
          </a:p>
          <a:p>
            <a:r>
              <a:rPr lang="en-US" dirty="0" smtClean="0"/>
              <a:t>The Tea</a:t>
            </a:r>
            <a:r>
              <a:rPr lang="en-US" baseline="0" dirty="0" smtClean="0"/>
              <a:t> Party has gained a lot of recognition in the past few years.  It is not officially considered a party, but rather a movement.  Many Tea Party supporters are actually Republicans, but the Tea Party is more conservative than most Republicans.  It calls for strict interpretation of the Constitution, lower taxes, and a return to traditional US foreign policy practices.  The reason they are significant is because of the Tea Party Caucus, as of 2011 there were 62 Republican representatives in the House of Representatives who identified themselves as part of the Tea Party movement.</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EAA6920-F025-4C56-879D-8DFAF4E6B21D}"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5FA46DC-C28C-487F-BF77-0C1C0FF7B1DA}" type="slidenum">
              <a:rPr lang="en-US"/>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53445F1-271A-4A07-8501-2813FA075EDF}" type="slidenum">
              <a:rPr lang="en-US"/>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7D0DD9E8-0E4B-41A3-9486-F74B76CA86A7}" type="slidenum">
              <a:rPr lang="en-US"/>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6E44888E-88DE-41EA-AD17-64A2525C382C}" type="slidenum">
              <a:rPr lang="en-US"/>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8400"/>
            <a:ext cx="1905000" cy="457200"/>
          </a:xfrm>
        </p:spPr>
        <p:txBody>
          <a:bodyPr/>
          <a:lstStyle>
            <a:lvl1pPr>
              <a:defRPr/>
            </a:lvl1pPr>
          </a:lstStyle>
          <a:p>
            <a:fld id="{FF717104-D9BC-45CB-93E4-C93954A641C6}" type="slidenum">
              <a:rPr lang="en-US"/>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EFBD7D47-A021-4A07-A980-E8FAE1B8DFF3}" type="slidenum">
              <a:rPr lang="en-US"/>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CE9F123-EB25-411E-85EE-36063AAF03D0}" type="slidenum">
              <a:rPr lang="en-US"/>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449DFAD2-92B3-4D5F-AB93-2E4149C2955F}" type="slidenum">
              <a:rPr lang="en-US"/>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4F5DF94C-51DA-4ED0-9F65-1225D979A2DC}" type="slidenum">
              <a:rPr lang="en-US"/>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AFB65713-DF53-4FAF-9A0E-898DC50E145E}"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54ADB0-D3A8-4ADE-9E2C-412F93A1F0F2}" type="slidenum">
              <a:rPr lang="en-US"/>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9847AA-52CA-4184-92E0-AA2DA582BF01}" type="slidenum">
              <a:rPr lang="en-US"/>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08D2D6-FAD2-4529-96CB-CD9B185888AC}" type="slidenum">
              <a:rPr lang="en-US"/>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3792F2F-9245-46BC-9485-E281A0A6BDE5}" type="slidenum">
              <a:rPr lang="en-US"/>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BC226F4-42AD-43CF-912D-C997C806F450}" type="slidenum">
              <a:rPr lang="en-US"/>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508505B-D8DC-4F81-908F-AE05B10D1CC1}" type="slidenum">
              <a:rPr lang="en-US"/>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E0713ED-7299-4510-9570-DB4FD2D771A9}" type="slidenum">
              <a:rPr lang="en-US"/>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A910F9B-977F-4960-9F5F-0C28D3D856CD}"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accent2">
                <a:gamma/>
                <a:tint val="20000"/>
                <a:invGamma/>
              </a:schemeClr>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fld id="{8A71E2EF-4C31-4282-945F-E8DB275C3A0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sq3GGwgV7R0"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hyperlink" Target="https://www.youtube.com/watch?v=G6vMqnP3TM4&amp;feature=related" TargetMode="External"/><Relationship Id="rId4" Type="http://schemas.openxmlformats.org/officeDocument/2006/relationships/hyperlink" Target="http://www.youtube.com/watch?v=Ud3mMj0AZZk&amp;feature=player_detailpage"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45.xml"/><Relationship Id="rId1" Type="http://schemas.openxmlformats.org/officeDocument/2006/relationships/slideLayout" Target="../slideLayouts/slideLayout6.xml"/><Relationship Id="rId5" Type="http://schemas.openxmlformats.org/officeDocument/2006/relationships/image" Target="../media/image31.tiff"/><Relationship Id="rId4" Type="http://schemas.openxmlformats.org/officeDocument/2006/relationships/image" Target="../media/image30.tiff"/></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hyperlink" Target="http://en.wikipedia.org/wiki/Image:CPUSLogoClipped.JPg" TargetMode="Externa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533400" y="2057400"/>
            <a:ext cx="7772400" cy="2209800"/>
          </a:xfrm>
        </p:spPr>
        <p:txBody>
          <a:bodyPr/>
          <a:lstStyle/>
          <a:p>
            <a:r>
              <a:rPr lang="en-US" sz="4800" b="1" dirty="0">
                <a:solidFill>
                  <a:schemeClr val="bg1"/>
                </a:solidFill>
                <a:latin typeface="Arial Black" pitchFamily="34" charset="0"/>
              </a:rPr>
              <a:t>Election </a:t>
            </a:r>
            <a:r>
              <a:rPr lang="en-US" sz="4800" b="1" dirty="0" smtClean="0">
                <a:solidFill>
                  <a:schemeClr val="bg1"/>
                </a:solidFill>
                <a:latin typeface="Arial Black" pitchFamily="34" charset="0"/>
              </a:rPr>
              <a:t>2012</a:t>
            </a:r>
            <a:r>
              <a:rPr lang="en-US" sz="4800" b="1" dirty="0">
                <a:solidFill>
                  <a:schemeClr val="bg1"/>
                </a:solidFill>
                <a:latin typeface="Arial Black" pitchFamily="34" charset="0"/>
              </a:rPr>
              <a:t/>
            </a:r>
            <a:br>
              <a:rPr lang="en-US" sz="4800" b="1" dirty="0">
                <a:solidFill>
                  <a:schemeClr val="bg1"/>
                </a:solidFill>
                <a:latin typeface="Arial Black" pitchFamily="34" charset="0"/>
              </a:rPr>
            </a:br>
            <a:r>
              <a:rPr lang="en-US" b="1" dirty="0">
                <a:solidFill>
                  <a:schemeClr val="bg1"/>
                </a:solidFill>
                <a:latin typeface="Arial Black" pitchFamily="34" charset="0"/>
              </a:rPr>
              <a:t/>
            </a:r>
            <a:br>
              <a:rPr lang="en-US" b="1" dirty="0">
                <a:solidFill>
                  <a:schemeClr val="bg1"/>
                </a:solidFill>
                <a:latin typeface="Arial Black" pitchFamily="34" charset="0"/>
              </a:rPr>
            </a:br>
            <a:r>
              <a:rPr lang="en-US" sz="3200" b="1" dirty="0">
                <a:solidFill>
                  <a:schemeClr val="bg1"/>
                </a:solidFill>
                <a:latin typeface="Arial Black" pitchFamily="34" charset="0"/>
              </a:rPr>
              <a:t>U.S. Consulate General Frankfurt</a:t>
            </a:r>
            <a:endParaRPr lang="en-US" b="1"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1143000"/>
          </a:xfrm>
        </p:spPr>
        <p:txBody>
          <a:bodyPr/>
          <a:lstStyle/>
          <a:p>
            <a:r>
              <a:rPr lang="en-US" dirty="0" smtClean="0"/>
              <a:t>Spectrum of U.S. political parties</a:t>
            </a:r>
            <a:endParaRPr lang="en-US" dirty="0"/>
          </a:p>
        </p:txBody>
      </p:sp>
      <p:pic>
        <p:nvPicPr>
          <p:cNvPr id="8" name="Picture 7" descr="picture-2.png"/>
          <p:cNvPicPr>
            <a:picLocks noChangeAspect="1"/>
          </p:cNvPicPr>
          <p:nvPr/>
        </p:nvPicPr>
        <p:blipFill>
          <a:blip r:embed="rId3" cstate="print"/>
          <a:stretch>
            <a:fillRect/>
          </a:stretch>
        </p:blipFill>
        <p:spPr>
          <a:xfrm>
            <a:off x="304800" y="2133600"/>
            <a:ext cx="8651699" cy="3276600"/>
          </a:xfrm>
          <a:prstGeom prst="rect">
            <a:avLst/>
          </a:prstGeom>
        </p:spPr>
      </p:pic>
      <p:sp>
        <p:nvSpPr>
          <p:cNvPr id="6" name="TextBox 5"/>
          <p:cNvSpPr txBox="1"/>
          <p:nvPr/>
        </p:nvSpPr>
        <p:spPr>
          <a:xfrm>
            <a:off x="381000" y="5486400"/>
            <a:ext cx="7315200" cy="369332"/>
          </a:xfrm>
          <a:prstGeom prst="rect">
            <a:avLst/>
          </a:prstGeom>
          <a:noFill/>
        </p:spPr>
        <p:txBody>
          <a:bodyPr wrap="square" rtlCol="0">
            <a:spAutoFit/>
          </a:bodyPr>
          <a:lstStyle/>
          <a:p>
            <a:pPr>
              <a:buNone/>
            </a:pPr>
            <a:r>
              <a:rPr lang="en-US" sz="1800" dirty="0" smtClean="0"/>
              <a:t>Source: votingmad.wordpress.com</a:t>
            </a:r>
            <a:endParaRPr lang="en-US" sz="18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b="1" dirty="0"/>
              <a:t>How Many Elections Take Place On November </a:t>
            </a:r>
            <a:r>
              <a:rPr lang="en-US" b="1" dirty="0" smtClean="0"/>
              <a:t>6</a:t>
            </a:r>
            <a:r>
              <a:rPr lang="en-US" b="1" baseline="30000" dirty="0" smtClean="0"/>
              <a:t>th</a:t>
            </a:r>
            <a:r>
              <a:rPr lang="en-US" b="1" dirty="0" smtClean="0"/>
              <a:t>?</a:t>
            </a:r>
            <a:endParaRPr lang="en-US" b="1" dirty="0"/>
          </a:p>
        </p:txBody>
      </p:sp>
      <p:graphicFrame>
        <p:nvGraphicFramePr>
          <p:cNvPr id="34819" name="Object 3"/>
          <p:cNvGraphicFramePr>
            <a:graphicFrameLocks noGrp="1" noChangeAspect="1"/>
          </p:cNvGraphicFramePr>
          <p:nvPr>
            <p:ph idx="1"/>
            <p:extLst>
              <p:ext uri="{D42A27DB-BD31-4B8C-83A1-F6EECF244321}">
                <p14:modId xmlns="" xmlns:p14="http://schemas.microsoft.com/office/powerpoint/2010/main" val="4218955400"/>
              </p:ext>
            </p:extLst>
          </p:nvPr>
        </p:nvGraphicFramePr>
        <p:xfrm>
          <a:off x="1600200" y="1905000"/>
          <a:ext cx="1962380" cy="1628775"/>
        </p:xfrm>
        <a:graphic>
          <a:graphicData uri="http://schemas.openxmlformats.org/presentationml/2006/ole">
            <p:oleObj spid="_x0000_s34859" name="Photo Editor Photo" r:id="rId4" imgW="952633" imgH="790476" progId="">
              <p:embed/>
            </p:oleObj>
          </a:graphicData>
        </a:graphic>
      </p:graphicFrame>
      <p:graphicFrame>
        <p:nvGraphicFramePr>
          <p:cNvPr id="34820" name="Object 4"/>
          <p:cNvGraphicFramePr>
            <a:graphicFrameLocks noGrp="1" noChangeAspect="1"/>
          </p:cNvGraphicFramePr>
          <p:nvPr>
            <p:ph sz="quarter" idx="4294967295"/>
            <p:extLst>
              <p:ext uri="{D42A27DB-BD31-4B8C-83A1-F6EECF244321}">
                <p14:modId xmlns="" xmlns:p14="http://schemas.microsoft.com/office/powerpoint/2010/main" val="1053903302"/>
              </p:ext>
            </p:extLst>
          </p:nvPr>
        </p:nvGraphicFramePr>
        <p:xfrm>
          <a:off x="533400" y="3276600"/>
          <a:ext cx="3917156" cy="1778000"/>
        </p:xfrm>
        <a:graphic>
          <a:graphicData uri="http://schemas.openxmlformats.org/presentationml/2006/ole">
            <p:oleObj spid="_x0000_s34860" name="Photo Editor Photo" r:id="rId5" imgW="4238095" imgH="1924319" progId="">
              <p:embed/>
            </p:oleObj>
          </a:graphicData>
        </a:graphic>
      </p:graphicFrame>
      <p:sp>
        <p:nvSpPr>
          <p:cNvPr id="34821" name="Rectangle 5"/>
          <p:cNvSpPr>
            <a:spLocks noGrp="1" noChangeArrowheads="1"/>
          </p:cNvSpPr>
          <p:nvPr>
            <p:ph type="body" sz="half" idx="4294967295"/>
          </p:nvPr>
        </p:nvSpPr>
        <p:spPr>
          <a:xfrm>
            <a:off x="5334000" y="1981200"/>
            <a:ext cx="3810000" cy="4114800"/>
          </a:xfrm>
        </p:spPr>
        <p:txBody>
          <a:bodyPr/>
          <a:lstStyle/>
          <a:p>
            <a:r>
              <a:rPr lang="en-US" sz="2800" dirty="0"/>
              <a:t>President/Vice President</a:t>
            </a:r>
          </a:p>
          <a:p>
            <a:r>
              <a:rPr lang="en-US" sz="2800" dirty="0" smtClean="0"/>
              <a:t>Senate (one third)</a:t>
            </a:r>
            <a:endParaRPr lang="en-US" sz="2800" dirty="0"/>
          </a:p>
          <a:p>
            <a:r>
              <a:rPr lang="en-US" sz="2800" dirty="0"/>
              <a:t>House of Representatives</a:t>
            </a:r>
          </a:p>
          <a:p>
            <a:r>
              <a:rPr lang="en-US" sz="2800" dirty="0"/>
              <a:t>States</a:t>
            </a:r>
          </a:p>
          <a:p>
            <a:r>
              <a:rPr lang="en-US" sz="2800" dirty="0"/>
              <a:t>Counties</a:t>
            </a:r>
          </a:p>
          <a:p>
            <a:r>
              <a:rPr lang="en-US" sz="2800" dirty="0"/>
              <a:t>Cities</a:t>
            </a:r>
          </a:p>
        </p:txBody>
      </p:sp>
      <p:graphicFrame>
        <p:nvGraphicFramePr>
          <p:cNvPr id="34822" name="Object 6"/>
          <p:cNvGraphicFramePr>
            <a:graphicFrameLocks noChangeAspect="1"/>
          </p:cNvGraphicFramePr>
          <p:nvPr/>
        </p:nvGraphicFramePr>
        <p:xfrm>
          <a:off x="1143000" y="5029200"/>
          <a:ext cx="2819400" cy="1574800"/>
        </p:xfrm>
        <a:graphic>
          <a:graphicData uri="http://schemas.openxmlformats.org/presentationml/2006/ole">
            <p:oleObj spid="_x0000_s34861" name="Clip" r:id="rId6" imgW="4603687" imgH="2574202" progId="">
              <p:embed/>
            </p:oleObj>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a:xfrm>
            <a:off x="685800" y="152400"/>
            <a:ext cx="7772400" cy="1143000"/>
          </a:xfrm>
        </p:spPr>
        <p:txBody>
          <a:bodyPr/>
          <a:lstStyle/>
          <a:p>
            <a:r>
              <a:rPr lang="en-US" b="1" dirty="0"/>
              <a:t>The Election Cycle</a:t>
            </a:r>
          </a:p>
        </p:txBody>
      </p:sp>
      <p:sp>
        <p:nvSpPr>
          <p:cNvPr id="4" name="Rectangle 3"/>
          <p:cNvSpPr/>
          <p:nvPr/>
        </p:nvSpPr>
        <p:spPr>
          <a:xfrm>
            <a:off x="2743200" y="1295400"/>
            <a:ext cx="2936188" cy="584775"/>
          </a:xfrm>
          <a:prstGeom prst="rect">
            <a:avLst/>
          </a:prstGeom>
        </p:spPr>
        <p:txBody>
          <a:bodyPr wrap="none">
            <a:spAutoFit/>
          </a:bodyPr>
          <a:lstStyle/>
          <a:p>
            <a:r>
              <a:rPr lang="en-US" dirty="0" smtClean="0"/>
              <a:t>Terms of Office</a:t>
            </a:r>
            <a:endParaRPr lang="en-US" dirty="0"/>
          </a:p>
        </p:txBody>
      </p:sp>
      <p:sp>
        <p:nvSpPr>
          <p:cNvPr id="7" name="TextBox 6"/>
          <p:cNvSpPr txBox="1"/>
          <p:nvPr/>
        </p:nvSpPr>
        <p:spPr>
          <a:xfrm>
            <a:off x="4800600" y="2615625"/>
            <a:ext cx="2514600" cy="584775"/>
          </a:xfrm>
          <a:prstGeom prst="rect">
            <a:avLst/>
          </a:prstGeom>
          <a:noFill/>
        </p:spPr>
        <p:txBody>
          <a:bodyPr wrap="square" rtlCol="0">
            <a:spAutoFit/>
          </a:bodyPr>
          <a:lstStyle/>
          <a:p>
            <a:pPr lvl="1">
              <a:buNone/>
            </a:pPr>
            <a:r>
              <a:rPr lang="en-US" dirty="0" smtClean="0"/>
              <a:t>4 years</a:t>
            </a:r>
          </a:p>
        </p:txBody>
      </p:sp>
      <p:sp>
        <p:nvSpPr>
          <p:cNvPr id="8" name="TextBox 7"/>
          <p:cNvSpPr txBox="1"/>
          <p:nvPr/>
        </p:nvSpPr>
        <p:spPr>
          <a:xfrm>
            <a:off x="1676400" y="3886200"/>
            <a:ext cx="1981200" cy="584775"/>
          </a:xfrm>
          <a:prstGeom prst="rect">
            <a:avLst/>
          </a:prstGeom>
          <a:noFill/>
        </p:spPr>
        <p:txBody>
          <a:bodyPr wrap="square" rtlCol="0">
            <a:spAutoFit/>
          </a:bodyPr>
          <a:lstStyle/>
          <a:p>
            <a:pPr>
              <a:buNone/>
            </a:pPr>
            <a:r>
              <a:rPr lang="en-US" dirty="0" smtClean="0"/>
              <a:t>Senator</a:t>
            </a:r>
          </a:p>
        </p:txBody>
      </p:sp>
      <p:sp>
        <p:nvSpPr>
          <p:cNvPr id="9" name="TextBox 8"/>
          <p:cNvSpPr txBox="1"/>
          <p:nvPr/>
        </p:nvSpPr>
        <p:spPr>
          <a:xfrm>
            <a:off x="4648200" y="3834825"/>
            <a:ext cx="2667000" cy="584775"/>
          </a:xfrm>
          <a:prstGeom prst="rect">
            <a:avLst/>
          </a:prstGeom>
          <a:noFill/>
        </p:spPr>
        <p:txBody>
          <a:bodyPr wrap="square" rtlCol="0">
            <a:spAutoFit/>
          </a:bodyPr>
          <a:lstStyle/>
          <a:p>
            <a:pPr lvl="1">
              <a:buNone/>
            </a:pPr>
            <a:r>
              <a:rPr lang="en-US" dirty="0" smtClean="0"/>
              <a:t>6 years</a:t>
            </a:r>
          </a:p>
        </p:txBody>
      </p:sp>
      <p:sp>
        <p:nvSpPr>
          <p:cNvPr id="10" name="TextBox 9"/>
          <p:cNvSpPr txBox="1"/>
          <p:nvPr/>
        </p:nvSpPr>
        <p:spPr>
          <a:xfrm>
            <a:off x="1600200" y="5105400"/>
            <a:ext cx="3048000" cy="584775"/>
          </a:xfrm>
          <a:prstGeom prst="rect">
            <a:avLst/>
          </a:prstGeom>
          <a:noFill/>
        </p:spPr>
        <p:txBody>
          <a:bodyPr wrap="square" rtlCol="0">
            <a:spAutoFit/>
          </a:bodyPr>
          <a:lstStyle/>
          <a:p>
            <a:pPr>
              <a:buNone/>
            </a:pPr>
            <a:r>
              <a:rPr lang="en-US" dirty="0" smtClean="0"/>
              <a:t>Representative</a:t>
            </a:r>
          </a:p>
        </p:txBody>
      </p:sp>
      <p:sp>
        <p:nvSpPr>
          <p:cNvPr id="12" name="TextBox 11"/>
          <p:cNvSpPr txBox="1"/>
          <p:nvPr/>
        </p:nvSpPr>
        <p:spPr>
          <a:xfrm>
            <a:off x="1752600" y="2667000"/>
            <a:ext cx="1981200" cy="584775"/>
          </a:xfrm>
          <a:prstGeom prst="rect">
            <a:avLst/>
          </a:prstGeom>
          <a:noFill/>
        </p:spPr>
        <p:txBody>
          <a:bodyPr wrap="square" rtlCol="0">
            <a:spAutoFit/>
          </a:bodyPr>
          <a:lstStyle/>
          <a:p>
            <a:pPr>
              <a:buNone/>
            </a:pPr>
            <a:r>
              <a:rPr lang="en-US" dirty="0" smtClean="0"/>
              <a:t>President</a:t>
            </a:r>
          </a:p>
        </p:txBody>
      </p:sp>
      <p:sp>
        <p:nvSpPr>
          <p:cNvPr id="13" name="TextBox 12"/>
          <p:cNvSpPr txBox="1"/>
          <p:nvPr/>
        </p:nvSpPr>
        <p:spPr>
          <a:xfrm>
            <a:off x="4572000" y="5105400"/>
            <a:ext cx="3505200" cy="584775"/>
          </a:xfrm>
          <a:prstGeom prst="rect">
            <a:avLst/>
          </a:prstGeom>
          <a:noFill/>
        </p:spPr>
        <p:txBody>
          <a:bodyPr wrap="square" rtlCol="0">
            <a:spAutoFit/>
          </a:bodyPr>
          <a:lstStyle/>
          <a:p>
            <a:pPr lvl="1">
              <a:buNone/>
            </a:pPr>
            <a:r>
              <a:rPr lang="en-US" dirty="0" smtClean="0"/>
              <a:t>2 years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Who gets to Vote?</a:t>
            </a:r>
            <a:endParaRPr lang="en-US" dirty="0"/>
          </a:p>
        </p:txBody>
      </p:sp>
      <p:pic>
        <p:nvPicPr>
          <p:cNvPr id="5" name="Picture 6" descr="americanflag"/>
          <p:cNvPicPr>
            <a:picLocks noChangeAspect="1" noChangeArrowheads="1"/>
          </p:cNvPicPr>
          <p:nvPr/>
        </p:nvPicPr>
        <p:blipFill>
          <a:blip r:embed="rId3" cstate="print"/>
          <a:srcRect/>
          <a:stretch>
            <a:fillRect/>
          </a:stretch>
        </p:blipFill>
        <p:spPr bwMode="auto">
          <a:xfrm>
            <a:off x="5105400" y="1981200"/>
            <a:ext cx="2712628" cy="1696677"/>
          </a:xfrm>
          <a:prstGeom prst="rect">
            <a:avLst/>
          </a:prstGeom>
          <a:noFill/>
          <a:ln w="9525">
            <a:noFill/>
            <a:miter lim="800000"/>
            <a:headEnd/>
            <a:tailEnd/>
          </a:ln>
        </p:spPr>
      </p:pic>
      <p:sp>
        <p:nvSpPr>
          <p:cNvPr id="7" name="TextBox 6"/>
          <p:cNvSpPr txBox="1"/>
          <p:nvPr/>
        </p:nvSpPr>
        <p:spPr>
          <a:xfrm>
            <a:off x="5105400" y="4032611"/>
            <a:ext cx="3119765" cy="2825389"/>
          </a:xfrm>
          <a:prstGeom prst="rect">
            <a:avLst/>
          </a:prstGeom>
          <a:noFill/>
        </p:spPr>
        <p:txBody>
          <a:bodyPr wrap="none" rtlCol="0">
            <a:spAutoFit/>
          </a:bodyPr>
          <a:lstStyle/>
          <a:p>
            <a:r>
              <a:rPr lang="en-US" sz="2400" dirty="0" smtClean="0"/>
              <a:t> U.S. Citizen</a:t>
            </a:r>
          </a:p>
          <a:p>
            <a:r>
              <a:rPr lang="en-US" sz="2400" dirty="0" smtClean="0"/>
              <a:t> 18 years old</a:t>
            </a:r>
          </a:p>
          <a:p>
            <a:r>
              <a:rPr lang="en-US" sz="2400" dirty="0" smtClean="0"/>
              <a:t> Not deprived of right</a:t>
            </a:r>
          </a:p>
          <a:p>
            <a:pPr>
              <a:buNone/>
            </a:pPr>
            <a:r>
              <a:rPr lang="en-US" sz="2400" dirty="0" smtClean="0"/>
              <a:t>  by criminal conviction</a:t>
            </a:r>
          </a:p>
          <a:p>
            <a:r>
              <a:rPr lang="en-US" sz="2400" dirty="0" smtClean="0"/>
              <a:t> Registered voter</a:t>
            </a:r>
          </a:p>
          <a:p>
            <a:endParaRPr lang="en-US" dirty="0"/>
          </a:p>
        </p:txBody>
      </p:sp>
      <p:pic>
        <p:nvPicPr>
          <p:cNvPr id="9" name="Picture 5" descr="germanflag"/>
          <p:cNvPicPr>
            <a:picLocks noChangeAspect="1" noChangeArrowheads="1"/>
          </p:cNvPicPr>
          <p:nvPr/>
        </p:nvPicPr>
        <p:blipFill>
          <a:blip r:embed="rId4" cstate="print"/>
          <a:srcRect/>
          <a:stretch>
            <a:fillRect/>
          </a:stretch>
        </p:blipFill>
        <p:spPr bwMode="auto">
          <a:xfrm>
            <a:off x="1219200" y="2057400"/>
            <a:ext cx="2590800" cy="1727200"/>
          </a:xfrm>
          <a:prstGeom prst="rect">
            <a:avLst/>
          </a:prstGeom>
          <a:noFill/>
        </p:spPr>
      </p:pic>
      <p:sp>
        <p:nvSpPr>
          <p:cNvPr id="10" name="TextBox 9"/>
          <p:cNvSpPr txBox="1"/>
          <p:nvPr/>
        </p:nvSpPr>
        <p:spPr>
          <a:xfrm>
            <a:off x="685800" y="4038600"/>
            <a:ext cx="3886200" cy="2308324"/>
          </a:xfrm>
          <a:prstGeom prst="rect">
            <a:avLst/>
          </a:prstGeom>
          <a:noFill/>
        </p:spPr>
        <p:txBody>
          <a:bodyPr wrap="square" rtlCol="0">
            <a:spAutoFit/>
          </a:bodyPr>
          <a:lstStyle/>
          <a:p>
            <a:r>
              <a:rPr lang="en-US" sz="2400" dirty="0" smtClean="0"/>
              <a:t>German Citizen</a:t>
            </a:r>
          </a:p>
          <a:p>
            <a:r>
              <a:rPr lang="en-US" sz="2400" dirty="0" smtClean="0"/>
              <a:t>18 years old</a:t>
            </a:r>
          </a:p>
          <a:p>
            <a:r>
              <a:rPr lang="en-US" sz="2400" dirty="0" smtClean="0"/>
              <a:t>Not deprived of right by criminal conviction</a:t>
            </a: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 calcmode="lin" valueType="num">
                                      <p:cBhvr additive="base">
                                        <p:cTn id="3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 calcmode="lin" valueType="num">
                                      <p:cBhvr additive="base">
                                        <p:cTn id="3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
                                            <p:txEl>
                                              <p:pRg st="3" end="3"/>
                                            </p:txEl>
                                          </p:spTgt>
                                        </p:tgtEl>
                                        <p:attrNameLst>
                                          <p:attrName>style.visibility</p:attrName>
                                        </p:attrNameLst>
                                      </p:cBhvr>
                                      <p:to>
                                        <p:strVal val="visible"/>
                                      </p:to>
                                    </p:set>
                                    <p:anim calcmode="lin" valueType="num">
                                      <p:cBhvr additive="base">
                                        <p:cTn id="4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 calcmode="lin" valueType="num">
                                      <p:cBhvr additive="base">
                                        <p:cTn id="4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0" grpId="0" uiExpan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228600"/>
            <a:ext cx="9144000" cy="1143000"/>
          </a:xfrm>
        </p:spPr>
        <p:txBody>
          <a:bodyPr/>
          <a:lstStyle/>
          <a:p>
            <a:r>
              <a:rPr lang="en-US" sz="3200" b="1" dirty="0" smtClean="0"/>
              <a:t>Voter registration and Political Parties in the U.S.</a:t>
            </a:r>
            <a:endParaRPr lang="en-US" sz="3200" b="1" dirty="0"/>
          </a:p>
        </p:txBody>
      </p:sp>
      <p:sp>
        <p:nvSpPr>
          <p:cNvPr id="8" name="TextBox 7"/>
          <p:cNvSpPr txBox="1"/>
          <p:nvPr/>
        </p:nvSpPr>
        <p:spPr>
          <a:xfrm>
            <a:off x="763314" y="4611231"/>
            <a:ext cx="7604234" cy="2246769"/>
          </a:xfrm>
          <a:prstGeom prst="rect">
            <a:avLst/>
          </a:prstGeom>
          <a:noFill/>
        </p:spPr>
        <p:txBody>
          <a:bodyPr wrap="square" rtlCol="0">
            <a:spAutoFit/>
          </a:bodyPr>
          <a:lstStyle/>
          <a:p>
            <a:pPr>
              <a:buNone/>
            </a:pPr>
            <a:r>
              <a:rPr lang="en-US" sz="2800" dirty="0" smtClean="0"/>
              <a:t>However: Registering as Republican or Democrat does not mean a formal membership in either party, since, unlike in Europe, American political parties are only loosely and rather informally organized. No formal members, no membership dues!</a:t>
            </a:r>
          </a:p>
        </p:txBody>
      </p:sp>
      <p:sp>
        <p:nvSpPr>
          <p:cNvPr id="10" name="TextBox 9"/>
          <p:cNvSpPr txBox="1"/>
          <p:nvPr/>
        </p:nvSpPr>
        <p:spPr>
          <a:xfrm>
            <a:off x="739666" y="1106213"/>
            <a:ext cx="7664669" cy="3151632"/>
          </a:xfrm>
          <a:prstGeom prst="rect">
            <a:avLst/>
          </a:prstGeom>
          <a:noFill/>
        </p:spPr>
        <p:txBody>
          <a:bodyPr wrap="square" rtlCol="0">
            <a:spAutoFit/>
          </a:bodyPr>
          <a:lstStyle/>
          <a:p>
            <a:pPr lvl="0">
              <a:lnSpc>
                <a:spcPct val="90000"/>
              </a:lnSpc>
              <a:buNone/>
            </a:pPr>
            <a:r>
              <a:rPr lang="en-US" sz="2800" kern="0" dirty="0">
                <a:solidFill>
                  <a:prstClr val="black"/>
                </a:solidFill>
                <a:latin typeface="Times New Roman"/>
              </a:rPr>
              <a:t>In order to be eligible to vote in any election, one has to “register” as a Republican, Democrat or Independent </a:t>
            </a:r>
          </a:p>
          <a:p>
            <a:pPr>
              <a:buNone/>
            </a:pPr>
            <a:r>
              <a:rPr lang="en-US" sz="2800" dirty="0" smtClean="0"/>
              <a:t> </a:t>
            </a:r>
            <a:endParaRPr lang="en-US" sz="500" dirty="0" smtClean="0"/>
          </a:p>
          <a:p>
            <a:pPr>
              <a:buNone/>
            </a:pPr>
            <a:r>
              <a:rPr lang="en-US" sz="2800" dirty="0" smtClean="0"/>
              <a:t>Registered Republicans can vote in the Republican primaries, registered Democrats in the Democratic primaries</a:t>
            </a:r>
            <a:endParaRPr lang="en-US" sz="28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a:xfrm>
            <a:off x="685800" y="457200"/>
            <a:ext cx="7772400" cy="1143000"/>
          </a:xfrm>
        </p:spPr>
        <p:txBody>
          <a:bodyPr/>
          <a:lstStyle/>
          <a:p>
            <a:r>
              <a:rPr lang="en-US" b="1" dirty="0" smtClean="0"/>
              <a:t>Voter registration</a:t>
            </a:r>
            <a:endParaRPr lang="en-US" b="1" dirty="0"/>
          </a:p>
        </p:txBody>
      </p:sp>
      <p:pic>
        <p:nvPicPr>
          <p:cNvPr id="5" name="Content Placeholder 3" descr="Campaign Buttons_AP08072907498.JPG"/>
          <p:cNvPicPr>
            <a:picLocks noGrp="1" noChangeAspect="1"/>
          </p:cNvPicPr>
          <p:nvPr>
            <p:ph idx="4294967295"/>
          </p:nvPr>
        </p:nvPicPr>
        <p:blipFill>
          <a:blip r:embed="rId3" cstate="print"/>
          <a:stretch>
            <a:fillRect/>
          </a:stretch>
        </p:blipFill>
        <p:spPr>
          <a:xfrm>
            <a:off x="304800" y="1524000"/>
            <a:ext cx="8494712" cy="5024438"/>
          </a:xfr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57500"/>
            <a:ext cx="7772400" cy="1143000"/>
          </a:xfrm>
        </p:spPr>
        <p:txBody>
          <a:bodyPr/>
          <a:lstStyle/>
          <a:p>
            <a:r>
              <a:rPr lang="en-US" dirty="0"/>
              <a:t>The Presidential Election process</a:t>
            </a:r>
            <a:br>
              <a:rPr lang="en-US" dirty="0"/>
            </a:b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lvl="0" indent="-342900">
              <a:spcBef>
                <a:spcPct val="20000"/>
              </a:spcBef>
            </a:pPr>
            <a:r>
              <a:rPr lang="en-US" b="1" dirty="0">
                <a:solidFill>
                  <a:prstClr val="black"/>
                </a:solidFill>
                <a:ea typeface="+mn-ea"/>
                <a:cs typeface="+mn-cs"/>
              </a:rPr>
              <a:t>German-American differences</a:t>
            </a:r>
            <a:br>
              <a:rPr lang="en-US" b="1" dirty="0">
                <a:solidFill>
                  <a:prstClr val="black"/>
                </a:solidFill>
                <a:ea typeface="+mn-ea"/>
                <a:cs typeface="+mn-cs"/>
              </a:rPr>
            </a:br>
            <a:endParaRPr lang="en-US" dirty="0"/>
          </a:p>
        </p:txBody>
      </p:sp>
      <p:sp>
        <p:nvSpPr>
          <p:cNvPr id="3" name="TextBox 2"/>
          <p:cNvSpPr txBox="1"/>
          <p:nvPr/>
        </p:nvSpPr>
        <p:spPr>
          <a:xfrm>
            <a:off x="76200" y="4637782"/>
            <a:ext cx="8305800" cy="1077218"/>
          </a:xfrm>
          <a:prstGeom prst="rect">
            <a:avLst/>
          </a:prstGeom>
          <a:noFill/>
        </p:spPr>
        <p:txBody>
          <a:bodyPr wrap="square" rtlCol="0">
            <a:spAutoFit/>
          </a:bodyPr>
          <a:lstStyle/>
          <a:p>
            <a:pPr>
              <a:buNone/>
            </a:pPr>
            <a:r>
              <a:rPr lang="en-US" dirty="0" smtClean="0"/>
              <a:t>Who determines the candidates for President in the United States?  </a:t>
            </a:r>
            <a:endParaRPr lang="en-US" dirty="0"/>
          </a:p>
        </p:txBody>
      </p:sp>
      <p:sp>
        <p:nvSpPr>
          <p:cNvPr id="4" name="TextBox 3"/>
          <p:cNvSpPr txBox="1"/>
          <p:nvPr/>
        </p:nvSpPr>
        <p:spPr>
          <a:xfrm>
            <a:off x="76200" y="3225225"/>
            <a:ext cx="7848600" cy="584775"/>
          </a:xfrm>
          <a:prstGeom prst="rect">
            <a:avLst/>
          </a:prstGeom>
          <a:noFill/>
        </p:spPr>
        <p:txBody>
          <a:bodyPr wrap="square" rtlCol="0">
            <a:spAutoFit/>
          </a:bodyPr>
          <a:lstStyle/>
          <a:p>
            <a:pPr>
              <a:buNone/>
            </a:pPr>
            <a:r>
              <a:rPr lang="en-US" dirty="0" smtClean="0"/>
              <a:t>Leaders/members of the political parties</a:t>
            </a:r>
            <a:endParaRPr lang="en-US" dirty="0"/>
          </a:p>
        </p:txBody>
      </p:sp>
      <p:sp>
        <p:nvSpPr>
          <p:cNvPr id="5" name="TextBox 4"/>
          <p:cNvSpPr txBox="1"/>
          <p:nvPr/>
        </p:nvSpPr>
        <p:spPr>
          <a:xfrm>
            <a:off x="76200" y="1818382"/>
            <a:ext cx="8305800" cy="1077218"/>
          </a:xfrm>
          <a:prstGeom prst="rect">
            <a:avLst/>
          </a:prstGeom>
          <a:noFill/>
        </p:spPr>
        <p:txBody>
          <a:bodyPr wrap="square" rtlCol="0">
            <a:spAutoFit/>
          </a:bodyPr>
          <a:lstStyle/>
          <a:p>
            <a:pPr>
              <a:buNone/>
            </a:pPr>
            <a:r>
              <a:rPr lang="en-US" dirty="0" smtClean="0"/>
              <a:t>Who determines the candidates for Chancellor in Germany?  </a:t>
            </a:r>
            <a:endParaRPr lang="en-US" dirty="0"/>
          </a:p>
        </p:txBody>
      </p:sp>
      <p:sp>
        <p:nvSpPr>
          <p:cNvPr id="7" name="TextBox 6"/>
          <p:cNvSpPr txBox="1"/>
          <p:nvPr/>
        </p:nvSpPr>
        <p:spPr>
          <a:xfrm>
            <a:off x="0" y="5968425"/>
            <a:ext cx="7848600" cy="584775"/>
          </a:xfrm>
          <a:prstGeom prst="rect">
            <a:avLst/>
          </a:prstGeom>
          <a:noFill/>
        </p:spPr>
        <p:txBody>
          <a:bodyPr wrap="square" rtlCol="0">
            <a:spAutoFit/>
          </a:bodyPr>
          <a:lstStyle/>
          <a:p>
            <a:pPr>
              <a:buNone/>
            </a:pPr>
            <a:r>
              <a:rPr lang="en-US" dirty="0" smtClean="0"/>
              <a:t>Registered voters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urnout2.jpg"/>
          <p:cNvPicPr>
            <a:picLocks noChangeAspect="1"/>
          </p:cNvPicPr>
          <p:nvPr/>
        </p:nvPicPr>
        <p:blipFill>
          <a:blip r:embed="rId3" cstate="print"/>
          <a:stretch>
            <a:fillRect/>
          </a:stretch>
        </p:blipFill>
        <p:spPr>
          <a:xfrm>
            <a:off x="749300" y="990600"/>
            <a:ext cx="7556500" cy="5168646"/>
          </a:xfrm>
          <a:prstGeom prst="rect">
            <a:avLst/>
          </a:prstGeom>
        </p:spPr>
      </p:pic>
      <p:sp>
        <p:nvSpPr>
          <p:cNvPr id="7" name="TextBox 6"/>
          <p:cNvSpPr txBox="1"/>
          <p:nvPr/>
        </p:nvSpPr>
        <p:spPr>
          <a:xfrm>
            <a:off x="1524000" y="6336268"/>
            <a:ext cx="6400800" cy="369332"/>
          </a:xfrm>
          <a:prstGeom prst="rect">
            <a:avLst/>
          </a:prstGeom>
          <a:noFill/>
        </p:spPr>
        <p:txBody>
          <a:bodyPr wrap="square" rtlCol="0">
            <a:spAutoFit/>
          </a:bodyPr>
          <a:lstStyle/>
          <a:p>
            <a:pPr>
              <a:buNone/>
            </a:pPr>
            <a:r>
              <a:rPr lang="en-US" sz="1800" dirty="0" smtClean="0"/>
              <a:t>Source: United States Election Project/George Mason University</a:t>
            </a:r>
            <a:endParaRPr lang="en-US" sz="1800" dirty="0"/>
          </a:p>
        </p:txBody>
      </p:sp>
      <p:sp>
        <p:nvSpPr>
          <p:cNvPr id="2" name="Title 1"/>
          <p:cNvSpPr>
            <a:spLocks noGrp="1"/>
          </p:cNvSpPr>
          <p:nvPr>
            <p:ph type="title"/>
          </p:nvPr>
        </p:nvSpPr>
        <p:spPr>
          <a:xfrm>
            <a:off x="641350" y="228600"/>
            <a:ext cx="7772400" cy="1143000"/>
          </a:xfrm>
        </p:spPr>
        <p:txBody>
          <a:bodyPr/>
          <a:lstStyle/>
          <a:p>
            <a:pPr lvl="0">
              <a:spcBef>
                <a:spcPct val="20000"/>
              </a:spcBef>
            </a:pPr>
            <a:r>
              <a:rPr lang="en-US" sz="3200" b="1" kern="1200" dirty="0">
                <a:solidFill>
                  <a:prstClr val="black"/>
                </a:solidFill>
                <a:latin typeface="Times New Roman" charset="0"/>
                <a:ea typeface="+mn-ea"/>
                <a:cs typeface="+mn-cs"/>
              </a:rPr>
              <a:t>Voter turnout in U.S. Presidential Elections</a:t>
            </a:r>
            <a:br>
              <a:rPr lang="en-US" sz="3200" b="1" kern="1200" dirty="0">
                <a:solidFill>
                  <a:prstClr val="black"/>
                </a:solidFill>
                <a:latin typeface="Times New Roman" charset="0"/>
                <a:ea typeface="+mn-ea"/>
                <a:cs typeface="+mn-cs"/>
              </a:rPr>
            </a:b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a:xfrm>
            <a:off x="685800" y="838200"/>
            <a:ext cx="7772400" cy="1143000"/>
          </a:xfrm>
        </p:spPr>
        <p:txBody>
          <a:bodyPr/>
          <a:lstStyle/>
          <a:p>
            <a:r>
              <a:rPr lang="en-US" sz="3200" dirty="0" smtClean="0">
                <a:solidFill>
                  <a:schemeClr val="tx1"/>
                </a:solidFill>
              </a:rPr>
              <a:t>What is the result of voter selection of the presidential candidates?</a:t>
            </a:r>
            <a:endParaRPr lang="en-US" sz="3200" dirty="0">
              <a:solidFill>
                <a:schemeClr val="tx1"/>
              </a:solidFill>
            </a:endParaRPr>
          </a:p>
        </p:txBody>
      </p:sp>
      <p:sp>
        <p:nvSpPr>
          <p:cNvPr id="45059" name="Rectangle 1027"/>
          <p:cNvSpPr>
            <a:spLocks noGrp="1" noChangeArrowheads="1"/>
          </p:cNvSpPr>
          <p:nvPr>
            <p:ph type="body" idx="1"/>
          </p:nvPr>
        </p:nvSpPr>
        <p:spPr>
          <a:xfrm>
            <a:off x="685800" y="3505200"/>
            <a:ext cx="7772400" cy="2971800"/>
          </a:xfrm>
        </p:spPr>
        <p:txBody>
          <a:bodyPr/>
          <a:lstStyle/>
          <a:p>
            <a:pPr algn="ctr">
              <a:buNone/>
            </a:pPr>
            <a:r>
              <a:rPr lang="en-US" dirty="0" smtClean="0"/>
              <a:t>Primary elections –</a:t>
            </a:r>
          </a:p>
          <a:p>
            <a:pPr algn="ctr">
              <a:buNone/>
            </a:pPr>
            <a:endParaRPr lang="en-US" dirty="0" smtClean="0"/>
          </a:p>
          <a:p>
            <a:pPr algn="ctr">
              <a:buNone/>
            </a:pPr>
            <a:r>
              <a:rPr lang="en-US" dirty="0" smtClean="0"/>
              <a:t>an extended election campaign before the actual presidential election campaign</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638800"/>
          </a:xfrm>
        </p:spPr>
        <p:txBody>
          <a:bodyPr/>
          <a:lstStyle/>
          <a:p>
            <a:r>
              <a:rPr lang="en-US" dirty="0" smtClean="0"/>
              <a:t> </a:t>
            </a:r>
            <a:endParaRPr lang="en-US" dirty="0"/>
          </a:p>
        </p:txBody>
      </p:sp>
      <p:cxnSp>
        <p:nvCxnSpPr>
          <p:cNvPr id="8" name="Straight Arrow Connector 7"/>
          <p:cNvCxnSpPr/>
          <p:nvPr/>
        </p:nvCxnSpPr>
        <p:spPr bwMode="auto">
          <a:xfrm>
            <a:off x="5867400" y="5562600"/>
            <a:ext cx="914400" cy="914400"/>
          </a:xfrm>
          <a:prstGeom prst="straightConnector1">
            <a:avLst/>
          </a:prstGeom>
          <a:noFill/>
          <a:ln w="9525" cap="flat" cmpd="sng" algn="ctr">
            <a:noFill/>
            <a:prstDash val="solid"/>
            <a:round/>
            <a:headEnd type="none" w="med" len="med"/>
            <a:tailEnd type="arrow"/>
          </a:ln>
          <a:effectLst/>
        </p:spPr>
      </p:cxnSp>
      <p:cxnSp>
        <p:nvCxnSpPr>
          <p:cNvPr id="10" name="Straight Arrow Connector 9"/>
          <p:cNvCxnSpPr/>
          <p:nvPr/>
        </p:nvCxnSpPr>
        <p:spPr bwMode="auto">
          <a:xfrm flipH="1" flipV="1">
            <a:off x="5867400" y="4495800"/>
            <a:ext cx="152400" cy="838200"/>
          </a:xfrm>
          <a:prstGeom prst="straightConnector1">
            <a:avLst/>
          </a:prstGeom>
          <a:noFill/>
          <a:ln w="9525" cap="flat" cmpd="sng" algn="ctr">
            <a:noFill/>
            <a:prstDash val="solid"/>
            <a:round/>
            <a:headEnd type="none" w="med" len="med"/>
            <a:tailEnd type="arrow"/>
          </a:ln>
          <a:effectLst/>
        </p:spPr>
      </p:cxnSp>
      <p:pic>
        <p:nvPicPr>
          <p:cNvPr id="3584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0424" y="435632"/>
            <a:ext cx="8755063" cy="6022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a:xfrm>
            <a:off x="685800" y="1676400"/>
            <a:ext cx="7772400" cy="1143000"/>
          </a:xfrm>
        </p:spPr>
        <p:txBody>
          <a:bodyPr/>
          <a:lstStyle/>
          <a:p>
            <a:r>
              <a:rPr lang="en-US" sz="3200" dirty="0" smtClean="0">
                <a:solidFill>
                  <a:schemeClr val="tx1"/>
                </a:solidFill>
              </a:rPr>
              <a:t>Who can compete in the primary elections?</a:t>
            </a:r>
            <a:endParaRPr lang="en-US" sz="3200" dirty="0">
              <a:solidFill>
                <a:schemeClr val="tx1"/>
              </a:solidFill>
            </a:endParaRPr>
          </a:p>
        </p:txBody>
      </p:sp>
      <p:sp>
        <p:nvSpPr>
          <p:cNvPr id="45059" name="Rectangle 1027"/>
          <p:cNvSpPr>
            <a:spLocks noGrp="1" noChangeArrowheads="1"/>
          </p:cNvSpPr>
          <p:nvPr>
            <p:ph type="body" idx="1"/>
          </p:nvPr>
        </p:nvSpPr>
        <p:spPr>
          <a:xfrm>
            <a:off x="685800" y="3962400"/>
            <a:ext cx="8229600" cy="1295400"/>
          </a:xfrm>
        </p:spPr>
        <p:txBody>
          <a:bodyPr/>
          <a:lstStyle/>
          <a:p>
            <a:pPr algn="ctr">
              <a:buNone/>
            </a:pPr>
            <a:r>
              <a:rPr lang="en-US" dirty="0" smtClean="0"/>
              <a:t>Anyone can declare his/her candidacy for a party without consent or endorsement of the party</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a:xfrm>
            <a:off x="685800" y="1676400"/>
            <a:ext cx="7772400" cy="1143000"/>
          </a:xfrm>
        </p:spPr>
        <p:txBody>
          <a:bodyPr/>
          <a:lstStyle/>
          <a:p>
            <a:r>
              <a:rPr lang="en-US" sz="3200" dirty="0" smtClean="0"/>
              <a:t>Who becomes a party’s nominee for the Presidential elections?</a:t>
            </a:r>
            <a:endParaRPr lang="en-US" sz="3200" dirty="0"/>
          </a:p>
        </p:txBody>
      </p:sp>
      <p:sp>
        <p:nvSpPr>
          <p:cNvPr id="45059" name="Rectangle 1027"/>
          <p:cNvSpPr>
            <a:spLocks noGrp="1" noChangeArrowheads="1"/>
          </p:cNvSpPr>
          <p:nvPr>
            <p:ph type="body" idx="1"/>
          </p:nvPr>
        </p:nvSpPr>
        <p:spPr>
          <a:xfrm>
            <a:off x="685800" y="3962400"/>
            <a:ext cx="8229600" cy="1295400"/>
          </a:xfrm>
        </p:spPr>
        <p:txBody>
          <a:bodyPr/>
          <a:lstStyle/>
          <a:p>
            <a:pPr algn="ctr">
              <a:buNone/>
            </a:pPr>
            <a:r>
              <a:rPr lang="en-US" dirty="0" smtClean="0"/>
              <a:t>The candidate with the majority of the delegates wins in the primary elections.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a:xfrm>
            <a:off x="685800" y="-152400"/>
            <a:ext cx="7772400" cy="1143000"/>
          </a:xfrm>
        </p:spPr>
        <p:txBody>
          <a:bodyPr/>
          <a:lstStyle/>
          <a:p>
            <a:r>
              <a:rPr lang="en-US" b="1" dirty="0"/>
              <a:t>The Election Cycle</a:t>
            </a:r>
          </a:p>
        </p:txBody>
      </p:sp>
      <p:sp>
        <p:nvSpPr>
          <p:cNvPr id="45059" name="Rectangle 1027"/>
          <p:cNvSpPr>
            <a:spLocks noGrp="1" noChangeArrowheads="1"/>
          </p:cNvSpPr>
          <p:nvPr>
            <p:ph type="body" idx="1"/>
          </p:nvPr>
        </p:nvSpPr>
        <p:spPr>
          <a:xfrm>
            <a:off x="381000" y="762000"/>
            <a:ext cx="8458200" cy="5791200"/>
          </a:xfrm>
        </p:spPr>
        <p:txBody>
          <a:bodyPr/>
          <a:lstStyle/>
          <a:p>
            <a:r>
              <a:rPr lang="en-US" sz="2800" b="1" dirty="0" smtClean="0"/>
              <a:t>2011: </a:t>
            </a:r>
            <a:r>
              <a:rPr lang="en-US" sz="2800" dirty="0" smtClean="0"/>
              <a:t>Rise </a:t>
            </a:r>
            <a:r>
              <a:rPr lang="en-US" sz="2800" dirty="0"/>
              <a:t>of the </a:t>
            </a:r>
            <a:r>
              <a:rPr lang="en-US" sz="2800" dirty="0" smtClean="0"/>
              <a:t>Candidates</a:t>
            </a:r>
            <a:endParaRPr lang="en-US" sz="2800" dirty="0"/>
          </a:p>
          <a:p>
            <a:r>
              <a:rPr lang="en-US" sz="2800" b="1" dirty="0" smtClean="0"/>
              <a:t>Jan. – June 2012: </a:t>
            </a:r>
            <a:r>
              <a:rPr lang="en-US" sz="2800" dirty="0" smtClean="0"/>
              <a:t>Elections of candidates in primaries and caucuses</a:t>
            </a:r>
          </a:p>
          <a:p>
            <a:r>
              <a:rPr lang="en-US" sz="2800" b="1" dirty="0" smtClean="0"/>
              <a:t>August 27, 2012</a:t>
            </a:r>
            <a:r>
              <a:rPr lang="en-US" sz="2800" dirty="0" smtClean="0"/>
              <a:t>, Tampa, Florida:</a:t>
            </a:r>
          </a:p>
          <a:p>
            <a:pPr>
              <a:buNone/>
            </a:pPr>
            <a:r>
              <a:rPr lang="en-US" sz="2800" dirty="0" smtClean="0"/>
              <a:t>	Republican National Convention</a:t>
            </a:r>
            <a:endParaRPr lang="en-US" sz="2800" dirty="0"/>
          </a:p>
          <a:p>
            <a:r>
              <a:rPr lang="en-US" sz="2800" b="1" dirty="0" smtClean="0"/>
              <a:t>Sept. 3, 2012</a:t>
            </a:r>
            <a:r>
              <a:rPr lang="en-US" sz="2800" dirty="0" smtClean="0"/>
              <a:t>, Charlotte, North Carolina: </a:t>
            </a:r>
          </a:p>
          <a:p>
            <a:pPr>
              <a:buNone/>
            </a:pPr>
            <a:r>
              <a:rPr lang="en-US" sz="2800" dirty="0" smtClean="0"/>
              <a:t>    Democratic National Conventions </a:t>
            </a:r>
          </a:p>
          <a:p>
            <a:r>
              <a:rPr lang="en-US" sz="2800" b="1" dirty="0" smtClean="0"/>
              <a:t>Nov. 6, 2012</a:t>
            </a:r>
            <a:r>
              <a:rPr lang="en-US" sz="2800" dirty="0" smtClean="0"/>
              <a:t>: General elections</a:t>
            </a:r>
          </a:p>
          <a:p>
            <a:r>
              <a:rPr lang="en-US" sz="2800" b="1" dirty="0" smtClean="0"/>
              <a:t>December 2012</a:t>
            </a:r>
            <a:r>
              <a:rPr lang="en-US" sz="2800" dirty="0" smtClean="0"/>
              <a:t>:  Electoral College officially elects the President</a:t>
            </a:r>
          </a:p>
          <a:p>
            <a:r>
              <a:rPr lang="en-US" sz="2800" b="1" dirty="0" smtClean="0"/>
              <a:t>January 20, 2013</a:t>
            </a:r>
            <a:r>
              <a:rPr lang="en-US" sz="2800" dirty="0" smtClean="0"/>
              <a:t>: Inauguration of the President in Washington</a:t>
            </a:r>
            <a:endParaRPr lang="en-US" sz="28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Rectangle 2050"/>
          <p:cNvSpPr>
            <a:spLocks noGrp="1" noChangeArrowheads="1"/>
          </p:cNvSpPr>
          <p:nvPr>
            <p:ph type="title"/>
          </p:nvPr>
        </p:nvSpPr>
        <p:spPr>
          <a:xfrm>
            <a:off x="381000" y="152400"/>
            <a:ext cx="8458200" cy="6248400"/>
          </a:xfrm>
        </p:spPr>
        <p:txBody>
          <a:bodyPr/>
          <a:lstStyle/>
          <a:p>
            <a:r>
              <a:rPr lang="en-US" b="1" dirty="0" smtClean="0"/>
              <a:t>One thing to keep in mind:</a:t>
            </a:r>
            <a:br>
              <a:rPr lang="en-US" b="1" dirty="0" smtClean="0"/>
            </a:br>
            <a:r>
              <a:rPr lang="en-US" b="1" dirty="0" smtClean="0"/>
              <a:t/>
            </a:r>
            <a:br>
              <a:rPr lang="en-US" b="1" dirty="0" smtClean="0"/>
            </a:br>
            <a:r>
              <a:rPr lang="en-US" sz="3200" dirty="0" smtClean="0"/>
              <a:t>The United States has a federal system which means</a:t>
            </a:r>
            <a:br>
              <a:rPr lang="en-US" sz="3200" dirty="0" smtClean="0"/>
            </a:br>
            <a:r>
              <a:rPr lang="en-US" sz="3200" dirty="0" smtClean="0"/>
              <a:t/>
            </a:r>
            <a:br>
              <a:rPr lang="en-US" sz="3200" dirty="0" smtClean="0"/>
            </a:br>
            <a:r>
              <a:rPr lang="en-US" sz="3200" dirty="0" smtClean="0"/>
              <a:t>Every single state has regulations - on everything from election rules to gun laws - which can be different from those in other states</a:t>
            </a:r>
            <a:endParaRPr lang="en-US" sz="32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050"/>
          <p:cNvSpPr>
            <a:spLocks noGrp="1" noChangeArrowheads="1"/>
          </p:cNvSpPr>
          <p:nvPr>
            <p:ph type="title"/>
          </p:nvPr>
        </p:nvSpPr>
        <p:spPr>
          <a:xfrm>
            <a:off x="685800" y="-76200"/>
            <a:ext cx="7772400" cy="1143000"/>
          </a:xfrm>
        </p:spPr>
        <p:txBody>
          <a:bodyPr/>
          <a:lstStyle/>
          <a:p>
            <a:r>
              <a:rPr lang="en-US" b="1" dirty="0"/>
              <a:t>Primary Elections</a:t>
            </a:r>
          </a:p>
        </p:txBody>
      </p:sp>
      <p:sp>
        <p:nvSpPr>
          <p:cNvPr id="50179" name="Rectangle 2051"/>
          <p:cNvSpPr>
            <a:spLocks noGrp="1" noChangeArrowheads="1"/>
          </p:cNvSpPr>
          <p:nvPr>
            <p:ph type="body" idx="1"/>
          </p:nvPr>
        </p:nvSpPr>
        <p:spPr>
          <a:xfrm>
            <a:off x="838200" y="1447800"/>
            <a:ext cx="7924800" cy="838200"/>
          </a:xfrm>
        </p:spPr>
        <p:txBody>
          <a:bodyPr/>
          <a:lstStyle/>
          <a:p>
            <a:pPr marL="0" indent="0">
              <a:buNone/>
            </a:pPr>
            <a:r>
              <a:rPr lang="en-US" dirty="0"/>
              <a:t>State by state </a:t>
            </a:r>
            <a:r>
              <a:rPr lang="en-US" dirty="0" smtClean="0"/>
              <a:t>contests for each political party</a:t>
            </a:r>
            <a:endParaRPr lang="en-US" dirty="0"/>
          </a:p>
        </p:txBody>
      </p:sp>
      <p:sp>
        <p:nvSpPr>
          <p:cNvPr id="7" name="TextBox 6"/>
          <p:cNvSpPr txBox="1"/>
          <p:nvPr/>
        </p:nvSpPr>
        <p:spPr>
          <a:xfrm>
            <a:off x="762000" y="2819400"/>
            <a:ext cx="8610600" cy="1077218"/>
          </a:xfrm>
          <a:prstGeom prst="rect">
            <a:avLst/>
          </a:prstGeom>
          <a:noFill/>
        </p:spPr>
        <p:txBody>
          <a:bodyPr wrap="square" rtlCol="0">
            <a:spAutoFit/>
          </a:bodyPr>
          <a:lstStyle/>
          <a:p>
            <a:pPr>
              <a:buNone/>
            </a:pPr>
            <a:r>
              <a:rPr lang="en-US" dirty="0" smtClean="0"/>
              <a:t>However: this year the Democratic Party has no primary elections.  Why not?</a:t>
            </a:r>
            <a:endParaRPr lang="en-US" dirty="0"/>
          </a:p>
        </p:txBody>
      </p:sp>
      <p:sp>
        <p:nvSpPr>
          <p:cNvPr id="8" name="TextBox 7"/>
          <p:cNvSpPr txBox="1"/>
          <p:nvPr/>
        </p:nvSpPr>
        <p:spPr>
          <a:xfrm>
            <a:off x="685800" y="4648200"/>
            <a:ext cx="8305800" cy="1569660"/>
          </a:xfrm>
          <a:prstGeom prst="rect">
            <a:avLst/>
          </a:prstGeom>
          <a:noFill/>
        </p:spPr>
        <p:txBody>
          <a:bodyPr wrap="square" rtlCol="0">
            <a:spAutoFit/>
          </a:bodyPr>
          <a:lstStyle/>
          <a:p>
            <a:pPr>
              <a:buNone/>
            </a:pPr>
            <a:r>
              <a:rPr lang="en-US" dirty="0" smtClean="0"/>
              <a:t>President Obama is seeking reelection for a second term and therefore is the unchallenged candidate for the Democratic Party</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Rectangle 2050"/>
          <p:cNvSpPr>
            <a:spLocks noGrp="1" noChangeArrowheads="1"/>
          </p:cNvSpPr>
          <p:nvPr>
            <p:ph type="title"/>
          </p:nvPr>
        </p:nvSpPr>
        <p:spPr>
          <a:xfrm>
            <a:off x="685800" y="-76200"/>
            <a:ext cx="7772400" cy="1143000"/>
          </a:xfrm>
        </p:spPr>
        <p:txBody>
          <a:bodyPr/>
          <a:lstStyle/>
          <a:p>
            <a:r>
              <a:rPr lang="en-US" b="1" dirty="0"/>
              <a:t>Primary </a:t>
            </a:r>
            <a:r>
              <a:rPr lang="en-US" b="1" dirty="0" smtClean="0"/>
              <a:t>Elections calendar</a:t>
            </a:r>
            <a:endParaRPr lang="en-US" b="1" dirty="0"/>
          </a:p>
        </p:txBody>
      </p:sp>
      <p:graphicFrame>
        <p:nvGraphicFramePr>
          <p:cNvPr id="10" name="Table 9"/>
          <p:cNvGraphicFramePr>
            <a:graphicFrameLocks noGrp="1"/>
          </p:cNvGraphicFramePr>
          <p:nvPr/>
        </p:nvGraphicFramePr>
        <p:xfrm>
          <a:off x="228600" y="1371600"/>
          <a:ext cx="8458200" cy="4940967"/>
        </p:xfrm>
        <a:graphic>
          <a:graphicData uri="http://schemas.openxmlformats.org/drawingml/2006/table">
            <a:tbl>
              <a:tblPr/>
              <a:tblGrid>
                <a:gridCol w="2514600"/>
                <a:gridCol w="5943600"/>
              </a:tblGrid>
              <a:tr h="213895">
                <a:tc>
                  <a:txBody>
                    <a:bodyPr/>
                    <a:lstStyle/>
                    <a:p>
                      <a:pPr marL="0" marR="0">
                        <a:spcBef>
                          <a:spcPts val="0"/>
                        </a:spcBef>
                        <a:spcAft>
                          <a:spcPts val="0"/>
                        </a:spcAft>
                      </a:pPr>
                      <a:r>
                        <a:rPr lang="en-US" sz="2000" b="1" dirty="0">
                          <a:solidFill>
                            <a:schemeClr val="tx1"/>
                          </a:solidFill>
                          <a:latin typeface="Tahoma"/>
                          <a:ea typeface="Times New Roman"/>
                          <a:cs typeface="Times New Roman"/>
                        </a:rPr>
                        <a:t>January 3</a:t>
                      </a:r>
                      <a:endParaRPr lang="en-US" sz="2000" dirty="0">
                        <a:solidFill>
                          <a:schemeClr val="tx1"/>
                        </a:solidFill>
                        <a:latin typeface="Calibri"/>
                        <a:ea typeface="Calibri"/>
                        <a:cs typeface="Times New Roman"/>
                      </a:endParaRPr>
                    </a:p>
                  </a:txBody>
                  <a:tcPr marL="0" marR="0" marT="0" marB="0">
                    <a:lnL>
                      <a:noFill/>
                    </a:lnL>
                    <a:lnR>
                      <a:noFill/>
                    </a:lnR>
                    <a:lnT>
                      <a:noFill/>
                    </a:lnT>
                    <a:lnB>
                      <a:noFill/>
                    </a:lnB>
                  </a:tcPr>
                </a:tc>
                <a:tc>
                  <a:txBody>
                    <a:bodyPr/>
                    <a:lstStyle/>
                    <a:p>
                      <a:pPr marL="0" marR="0">
                        <a:spcBef>
                          <a:spcPts val="0"/>
                        </a:spcBef>
                        <a:spcAft>
                          <a:spcPts val="0"/>
                        </a:spcAft>
                      </a:pPr>
                      <a:r>
                        <a:rPr lang="en-US" sz="2000" b="1">
                          <a:solidFill>
                            <a:schemeClr val="tx1"/>
                          </a:solidFill>
                          <a:latin typeface="Tahoma"/>
                          <a:ea typeface="Times New Roman"/>
                          <a:cs typeface="Times New Roman"/>
                        </a:rPr>
                        <a:t>Iowa</a:t>
                      </a:r>
                      <a:r>
                        <a:rPr lang="en-US" sz="2000">
                          <a:solidFill>
                            <a:schemeClr val="tx1"/>
                          </a:solidFill>
                          <a:latin typeface="Tahoma"/>
                          <a:ea typeface="Times New Roman"/>
                          <a:cs typeface="Times New Roman"/>
                        </a:rPr>
                        <a:t> </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r>
              <a:tr h="213895">
                <a:tc>
                  <a:txBody>
                    <a:bodyPr/>
                    <a:lstStyle/>
                    <a:p>
                      <a:pPr marL="0" marR="0">
                        <a:spcBef>
                          <a:spcPts val="0"/>
                        </a:spcBef>
                        <a:spcAft>
                          <a:spcPts val="0"/>
                        </a:spcAft>
                      </a:pPr>
                      <a:r>
                        <a:rPr lang="en-US" sz="2000" b="1">
                          <a:solidFill>
                            <a:schemeClr val="tx1"/>
                          </a:solidFill>
                          <a:latin typeface="Tahoma"/>
                          <a:ea typeface="Times New Roman"/>
                          <a:cs typeface="Times New Roman"/>
                        </a:rPr>
                        <a:t>January 10</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c>
                  <a:txBody>
                    <a:bodyPr/>
                    <a:lstStyle/>
                    <a:p>
                      <a:pPr marL="0" marR="0">
                        <a:spcBef>
                          <a:spcPts val="0"/>
                        </a:spcBef>
                        <a:spcAft>
                          <a:spcPts val="0"/>
                        </a:spcAft>
                      </a:pPr>
                      <a:r>
                        <a:rPr lang="en-US" sz="2000" b="1">
                          <a:solidFill>
                            <a:schemeClr val="tx1"/>
                          </a:solidFill>
                          <a:latin typeface="Tahoma"/>
                          <a:ea typeface="Times New Roman"/>
                          <a:cs typeface="Times New Roman"/>
                        </a:rPr>
                        <a:t>New Hampshire</a:t>
                      </a:r>
                      <a:r>
                        <a:rPr lang="en-US" sz="2000">
                          <a:solidFill>
                            <a:schemeClr val="tx1"/>
                          </a:solidFill>
                          <a:latin typeface="Tahoma"/>
                          <a:ea typeface="Times New Roman"/>
                          <a:cs typeface="Times New Roman"/>
                        </a:rPr>
                        <a:t> </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r>
              <a:tr h="427789">
                <a:tc>
                  <a:txBody>
                    <a:bodyPr/>
                    <a:lstStyle/>
                    <a:p>
                      <a:pPr marL="0" marR="0">
                        <a:spcBef>
                          <a:spcPts val="0"/>
                        </a:spcBef>
                        <a:spcAft>
                          <a:spcPts val="0"/>
                        </a:spcAft>
                      </a:pPr>
                      <a:r>
                        <a:rPr lang="en-US" sz="2000" b="1">
                          <a:solidFill>
                            <a:schemeClr val="tx1"/>
                          </a:solidFill>
                          <a:latin typeface="Tahoma"/>
                          <a:ea typeface="Times New Roman"/>
                          <a:cs typeface="Times New Roman"/>
                        </a:rPr>
                        <a:t>January 21</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c>
                  <a:txBody>
                    <a:bodyPr/>
                    <a:lstStyle/>
                    <a:p>
                      <a:pPr marL="0" marR="0">
                        <a:spcBef>
                          <a:spcPts val="0"/>
                        </a:spcBef>
                        <a:spcAft>
                          <a:spcPts val="0"/>
                        </a:spcAft>
                      </a:pPr>
                      <a:r>
                        <a:rPr lang="en-US" sz="2000" b="1" dirty="0">
                          <a:solidFill>
                            <a:schemeClr val="tx1"/>
                          </a:solidFill>
                          <a:latin typeface="Tahoma"/>
                          <a:ea typeface="Times New Roman"/>
                          <a:cs typeface="Times New Roman"/>
                        </a:rPr>
                        <a:t>Nevada</a:t>
                      </a:r>
                      <a:r>
                        <a:rPr lang="en-US" sz="2000" dirty="0">
                          <a:solidFill>
                            <a:schemeClr val="tx1"/>
                          </a:solidFill>
                          <a:latin typeface="Tahoma"/>
                          <a:ea typeface="Times New Roman"/>
                          <a:cs typeface="Times New Roman"/>
                        </a:rPr>
                        <a:t> </a:t>
                      </a:r>
                      <a:endParaRPr lang="en-US" sz="2000" dirty="0">
                        <a:solidFill>
                          <a:schemeClr val="tx1"/>
                        </a:solidFill>
                        <a:latin typeface="Calibri"/>
                        <a:ea typeface="Calibri"/>
                        <a:cs typeface="Times New Roman"/>
                      </a:endParaRPr>
                    </a:p>
                  </a:txBody>
                  <a:tcPr marL="0" marR="0" marT="0" marB="0">
                    <a:lnL>
                      <a:noFill/>
                    </a:lnL>
                    <a:lnR>
                      <a:noFill/>
                    </a:lnR>
                    <a:lnT>
                      <a:noFill/>
                    </a:lnT>
                    <a:lnB>
                      <a:noFill/>
                    </a:lnB>
                  </a:tcPr>
                </a:tc>
              </a:tr>
              <a:tr h="213895">
                <a:tc>
                  <a:txBody>
                    <a:bodyPr/>
                    <a:lstStyle/>
                    <a:p>
                      <a:pPr marL="0" marR="0">
                        <a:spcBef>
                          <a:spcPts val="0"/>
                        </a:spcBef>
                        <a:spcAft>
                          <a:spcPts val="0"/>
                        </a:spcAft>
                      </a:pPr>
                      <a:r>
                        <a:rPr lang="en-US" sz="2000" b="1">
                          <a:solidFill>
                            <a:schemeClr val="tx1"/>
                          </a:solidFill>
                          <a:latin typeface="Tahoma"/>
                          <a:ea typeface="Times New Roman"/>
                          <a:cs typeface="Times New Roman"/>
                        </a:rPr>
                        <a:t>January 28</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c>
                  <a:txBody>
                    <a:bodyPr/>
                    <a:lstStyle/>
                    <a:p>
                      <a:pPr marL="0" marR="0">
                        <a:spcBef>
                          <a:spcPts val="0"/>
                        </a:spcBef>
                        <a:spcAft>
                          <a:spcPts val="0"/>
                        </a:spcAft>
                      </a:pPr>
                      <a:r>
                        <a:rPr lang="en-US" sz="2000" b="1">
                          <a:solidFill>
                            <a:schemeClr val="tx1"/>
                          </a:solidFill>
                          <a:latin typeface="Tahoma"/>
                          <a:ea typeface="Times New Roman"/>
                          <a:cs typeface="Times New Roman"/>
                        </a:rPr>
                        <a:t>South Carolina</a:t>
                      </a:r>
                      <a:r>
                        <a:rPr lang="en-US" sz="2000">
                          <a:solidFill>
                            <a:schemeClr val="tx1"/>
                          </a:solidFill>
                          <a:latin typeface="Tahoma"/>
                          <a:ea typeface="Times New Roman"/>
                          <a:cs typeface="Times New Roman"/>
                        </a:rPr>
                        <a:t> </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r>
              <a:tr h="213895">
                <a:tc>
                  <a:txBody>
                    <a:bodyPr/>
                    <a:lstStyle/>
                    <a:p>
                      <a:pPr marL="0" marR="0">
                        <a:spcBef>
                          <a:spcPts val="0"/>
                        </a:spcBef>
                        <a:spcAft>
                          <a:spcPts val="0"/>
                        </a:spcAft>
                      </a:pPr>
                      <a:r>
                        <a:rPr lang="en-US" sz="2000" b="1">
                          <a:solidFill>
                            <a:schemeClr val="tx1"/>
                          </a:solidFill>
                          <a:latin typeface="Tahoma"/>
                          <a:ea typeface="Times New Roman"/>
                          <a:cs typeface="Times New Roman"/>
                        </a:rPr>
                        <a:t>January 31</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c>
                  <a:txBody>
                    <a:bodyPr/>
                    <a:lstStyle/>
                    <a:p>
                      <a:pPr marL="0" marR="0">
                        <a:spcBef>
                          <a:spcPts val="0"/>
                        </a:spcBef>
                        <a:spcAft>
                          <a:spcPts val="0"/>
                        </a:spcAft>
                      </a:pPr>
                      <a:r>
                        <a:rPr lang="en-US" sz="2000" b="1">
                          <a:solidFill>
                            <a:schemeClr val="tx1"/>
                          </a:solidFill>
                          <a:latin typeface="Tahoma"/>
                          <a:ea typeface="Times New Roman"/>
                          <a:cs typeface="Times New Roman"/>
                        </a:rPr>
                        <a:t>Florida</a:t>
                      </a:r>
                      <a:r>
                        <a:rPr lang="en-US" sz="2000">
                          <a:solidFill>
                            <a:schemeClr val="tx1"/>
                          </a:solidFill>
                          <a:latin typeface="Tahoma"/>
                          <a:ea typeface="Times New Roman"/>
                          <a:cs typeface="Times New Roman"/>
                        </a:rPr>
                        <a:t> </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r>
              <a:tr h="427789">
                <a:tc>
                  <a:txBody>
                    <a:bodyPr/>
                    <a:lstStyle/>
                    <a:p>
                      <a:pPr marL="0" marR="0">
                        <a:spcBef>
                          <a:spcPts val="0"/>
                        </a:spcBef>
                        <a:spcAft>
                          <a:spcPts val="0"/>
                        </a:spcAft>
                      </a:pPr>
                      <a:r>
                        <a:rPr lang="en-US" sz="2000" b="1">
                          <a:solidFill>
                            <a:schemeClr val="tx1"/>
                          </a:solidFill>
                          <a:latin typeface="Tahoma"/>
                          <a:ea typeface="Times New Roman"/>
                          <a:cs typeface="Times New Roman"/>
                        </a:rPr>
                        <a:t>February 4</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c>
                  <a:txBody>
                    <a:bodyPr/>
                    <a:lstStyle/>
                    <a:p>
                      <a:pPr marL="0" marR="0">
                        <a:spcBef>
                          <a:spcPts val="0"/>
                        </a:spcBef>
                        <a:spcAft>
                          <a:spcPts val="0"/>
                        </a:spcAft>
                      </a:pPr>
                      <a:r>
                        <a:rPr lang="en-US" sz="2000" b="1">
                          <a:solidFill>
                            <a:schemeClr val="tx1"/>
                          </a:solidFill>
                          <a:latin typeface="Tahoma"/>
                          <a:ea typeface="Times New Roman"/>
                          <a:cs typeface="Times New Roman"/>
                        </a:rPr>
                        <a:t>Maine</a:t>
                      </a:r>
                      <a:r>
                        <a:rPr lang="en-US" sz="2000">
                          <a:solidFill>
                            <a:schemeClr val="tx1"/>
                          </a:solidFill>
                          <a:latin typeface="Tahoma"/>
                          <a:ea typeface="Times New Roman"/>
                          <a:cs typeface="Times New Roman"/>
                        </a:rPr>
                        <a:t> </a:t>
                      </a:r>
                      <a:endParaRPr lang="en-US" sz="2000">
                        <a:solidFill>
                          <a:schemeClr val="tx1"/>
                        </a:solidFill>
                        <a:latin typeface="Calibri"/>
                        <a:ea typeface="Calibri"/>
                        <a:cs typeface="Times New Roman"/>
                      </a:endParaRPr>
                    </a:p>
                    <a:p>
                      <a:pPr marL="0" marR="0">
                        <a:spcBef>
                          <a:spcPts val="0"/>
                        </a:spcBef>
                        <a:spcAft>
                          <a:spcPts val="0"/>
                        </a:spcAft>
                      </a:pPr>
                      <a:r>
                        <a:rPr lang="en-US" sz="2000" b="1">
                          <a:solidFill>
                            <a:schemeClr val="tx1"/>
                          </a:solidFill>
                          <a:latin typeface="Tahoma"/>
                          <a:ea typeface="Times New Roman"/>
                          <a:cs typeface="Times New Roman"/>
                        </a:rPr>
                        <a:t>Nevada</a:t>
                      </a:r>
                      <a:r>
                        <a:rPr lang="en-US" sz="2000">
                          <a:solidFill>
                            <a:schemeClr val="tx1"/>
                          </a:solidFill>
                          <a:latin typeface="Tahoma"/>
                          <a:ea typeface="Times New Roman"/>
                          <a:cs typeface="Times New Roman"/>
                        </a:rPr>
                        <a:t> </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r>
              <a:tr h="213895">
                <a:tc>
                  <a:txBody>
                    <a:bodyPr/>
                    <a:lstStyle/>
                    <a:p>
                      <a:pPr marL="0" marR="0">
                        <a:spcBef>
                          <a:spcPts val="0"/>
                        </a:spcBef>
                        <a:spcAft>
                          <a:spcPts val="0"/>
                        </a:spcAft>
                      </a:pPr>
                      <a:r>
                        <a:rPr lang="en-US" sz="2000" b="1">
                          <a:solidFill>
                            <a:schemeClr val="tx1"/>
                          </a:solidFill>
                          <a:latin typeface="Tahoma"/>
                          <a:ea typeface="Times New Roman"/>
                          <a:cs typeface="Times New Roman"/>
                        </a:rPr>
                        <a:t>February 7</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c>
                  <a:txBody>
                    <a:bodyPr/>
                    <a:lstStyle/>
                    <a:p>
                      <a:pPr marL="0" marR="0">
                        <a:spcBef>
                          <a:spcPts val="0"/>
                        </a:spcBef>
                        <a:spcAft>
                          <a:spcPts val="0"/>
                        </a:spcAft>
                      </a:pPr>
                      <a:r>
                        <a:rPr lang="en-US" sz="2000" b="1" dirty="0">
                          <a:solidFill>
                            <a:schemeClr val="tx1"/>
                          </a:solidFill>
                          <a:latin typeface="Tahoma"/>
                          <a:ea typeface="Times New Roman"/>
                          <a:cs typeface="Times New Roman"/>
                        </a:rPr>
                        <a:t>Colorado, Minnesota, Missouri </a:t>
                      </a:r>
                      <a:endParaRPr lang="en-US" sz="2000" dirty="0">
                        <a:solidFill>
                          <a:schemeClr val="tx1"/>
                        </a:solidFill>
                        <a:latin typeface="Calibri"/>
                        <a:ea typeface="Calibri"/>
                        <a:cs typeface="Times New Roman"/>
                      </a:endParaRPr>
                    </a:p>
                  </a:txBody>
                  <a:tcPr marL="0" marR="0" marT="0" marB="0">
                    <a:lnL>
                      <a:noFill/>
                    </a:lnL>
                    <a:lnR>
                      <a:noFill/>
                    </a:lnR>
                    <a:lnT>
                      <a:noFill/>
                    </a:lnT>
                    <a:lnB>
                      <a:noFill/>
                    </a:lnB>
                  </a:tcPr>
                </a:tc>
              </a:tr>
              <a:tr h="427789">
                <a:tc>
                  <a:txBody>
                    <a:bodyPr/>
                    <a:lstStyle/>
                    <a:p>
                      <a:pPr marL="0" marR="0">
                        <a:spcBef>
                          <a:spcPts val="0"/>
                        </a:spcBef>
                        <a:spcAft>
                          <a:spcPts val="0"/>
                        </a:spcAft>
                      </a:pPr>
                      <a:r>
                        <a:rPr lang="en-US" sz="2000" b="1">
                          <a:solidFill>
                            <a:schemeClr val="tx1"/>
                          </a:solidFill>
                          <a:latin typeface="Tahoma"/>
                          <a:ea typeface="Times New Roman"/>
                          <a:cs typeface="Times New Roman"/>
                        </a:rPr>
                        <a:t>February 26</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c>
                  <a:txBody>
                    <a:bodyPr/>
                    <a:lstStyle/>
                    <a:p>
                      <a:pPr marL="0" marR="0">
                        <a:spcBef>
                          <a:spcPts val="0"/>
                        </a:spcBef>
                        <a:spcAft>
                          <a:spcPts val="0"/>
                        </a:spcAft>
                      </a:pPr>
                      <a:r>
                        <a:rPr lang="en-US" sz="2000" b="1">
                          <a:solidFill>
                            <a:schemeClr val="tx1"/>
                          </a:solidFill>
                          <a:latin typeface="Tahoma"/>
                          <a:ea typeface="Times New Roman"/>
                          <a:cs typeface="Times New Roman"/>
                        </a:rPr>
                        <a:t>Maine</a:t>
                      </a:r>
                      <a:r>
                        <a:rPr lang="en-US" sz="2000">
                          <a:solidFill>
                            <a:schemeClr val="tx1"/>
                          </a:solidFill>
                          <a:latin typeface="Tahoma"/>
                          <a:ea typeface="Times New Roman"/>
                          <a:cs typeface="Times New Roman"/>
                        </a:rPr>
                        <a:t> </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r>
              <a:tr h="427789">
                <a:tc>
                  <a:txBody>
                    <a:bodyPr/>
                    <a:lstStyle/>
                    <a:p>
                      <a:pPr marL="0" marR="0">
                        <a:spcBef>
                          <a:spcPts val="0"/>
                        </a:spcBef>
                        <a:spcAft>
                          <a:spcPts val="0"/>
                        </a:spcAft>
                      </a:pPr>
                      <a:r>
                        <a:rPr lang="en-US" sz="2000" b="1">
                          <a:solidFill>
                            <a:schemeClr val="tx1"/>
                          </a:solidFill>
                          <a:latin typeface="Tahoma"/>
                          <a:ea typeface="Times New Roman"/>
                          <a:cs typeface="Times New Roman"/>
                        </a:rPr>
                        <a:t>February 28</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c>
                  <a:txBody>
                    <a:bodyPr/>
                    <a:lstStyle/>
                    <a:p>
                      <a:pPr marL="0" marR="0">
                        <a:spcBef>
                          <a:spcPts val="0"/>
                        </a:spcBef>
                        <a:spcAft>
                          <a:spcPts val="0"/>
                        </a:spcAft>
                      </a:pPr>
                      <a:r>
                        <a:rPr lang="en-US" sz="2000" b="1">
                          <a:solidFill>
                            <a:schemeClr val="tx1"/>
                          </a:solidFill>
                          <a:latin typeface="Tahoma"/>
                          <a:ea typeface="Times New Roman"/>
                          <a:cs typeface="Times New Roman"/>
                        </a:rPr>
                        <a:t>Arizona,</a:t>
                      </a:r>
                      <a:r>
                        <a:rPr lang="en-US" sz="2000">
                          <a:solidFill>
                            <a:schemeClr val="tx1"/>
                          </a:solidFill>
                          <a:latin typeface="Tahoma"/>
                          <a:ea typeface="Times New Roman"/>
                          <a:cs typeface="Times New Roman"/>
                        </a:rPr>
                        <a:t> </a:t>
                      </a:r>
                      <a:r>
                        <a:rPr lang="en-US" sz="2000" b="1">
                          <a:solidFill>
                            <a:schemeClr val="tx1"/>
                          </a:solidFill>
                          <a:latin typeface="Tahoma"/>
                          <a:ea typeface="Times New Roman"/>
                          <a:cs typeface="Times New Roman"/>
                        </a:rPr>
                        <a:t>Michigan</a:t>
                      </a:r>
                      <a:r>
                        <a:rPr lang="en-US" sz="2000">
                          <a:solidFill>
                            <a:schemeClr val="tx1"/>
                          </a:solidFill>
                          <a:latin typeface="Tahoma"/>
                          <a:ea typeface="Times New Roman"/>
                          <a:cs typeface="Times New Roman"/>
                        </a:rPr>
                        <a:t> </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r>
              <a:tr h="213895">
                <a:tc>
                  <a:txBody>
                    <a:bodyPr/>
                    <a:lstStyle/>
                    <a:p>
                      <a:pPr marL="0" marR="0">
                        <a:spcBef>
                          <a:spcPts val="0"/>
                        </a:spcBef>
                        <a:spcAft>
                          <a:spcPts val="0"/>
                        </a:spcAft>
                      </a:pPr>
                      <a:r>
                        <a:rPr lang="en-US" sz="2000" b="1">
                          <a:solidFill>
                            <a:schemeClr val="tx1"/>
                          </a:solidFill>
                          <a:latin typeface="Tahoma"/>
                          <a:ea typeface="Times New Roman"/>
                          <a:cs typeface="Times New Roman"/>
                        </a:rPr>
                        <a:t>March 3</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c>
                  <a:txBody>
                    <a:bodyPr/>
                    <a:lstStyle/>
                    <a:p>
                      <a:pPr marL="0" marR="0">
                        <a:spcBef>
                          <a:spcPts val="0"/>
                        </a:spcBef>
                        <a:spcAft>
                          <a:spcPts val="0"/>
                        </a:spcAft>
                      </a:pPr>
                      <a:r>
                        <a:rPr lang="en-US" sz="2000" b="1">
                          <a:solidFill>
                            <a:schemeClr val="tx1"/>
                          </a:solidFill>
                          <a:latin typeface="Tahoma"/>
                          <a:ea typeface="Times New Roman"/>
                          <a:cs typeface="Times New Roman"/>
                        </a:rPr>
                        <a:t>Washington</a:t>
                      </a:r>
                      <a:r>
                        <a:rPr lang="en-US" sz="2000">
                          <a:solidFill>
                            <a:schemeClr val="tx1"/>
                          </a:solidFill>
                          <a:latin typeface="Tahoma"/>
                          <a:ea typeface="Times New Roman"/>
                          <a:cs typeface="Times New Roman"/>
                        </a:rPr>
                        <a:t> </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r>
              <a:tr h="1069474">
                <a:tc>
                  <a:txBody>
                    <a:bodyPr/>
                    <a:lstStyle/>
                    <a:p>
                      <a:pPr marL="0" marR="0">
                        <a:spcBef>
                          <a:spcPts val="0"/>
                        </a:spcBef>
                        <a:spcAft>
                          <a:spcPts val="0"/>
                        </a:spcAft>
                      </a:pPr>
                      <a:r>
                        <a:rPr lang="en-US" sz="2000" b="1">
                          <a:solidFill>
                            <a:schemeClr val="tx1"/>
                          </a:solidFill>
                          <a:latin typeface="Tahoma"/>
                          <a:ea typeface="Times New Roman"/>
                          <a:cs typeface="Times New Roman"/>
                        </a:rPr>
                        <a:t>March 6</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c>
                  <a:txBody>
                    <a:bodyPr/>
                    <a:lstStyle/>
                    <a:p>
                      <a:pPr marL="0" marR="0">
                        <a:spcBef>
                          <a:spcPts val="0"/>
                        </a:spcBef>
                        <a:spcAft>
                          <a:spcPts val="0"/>
                        </a:spcAft>
                      </a:pPr>
                      <a:r>
                        <a:rPr lang="en-US" sz="2000" b="1" dirty="0">
                          <a:solidFill>
                            <a:schemeClr val="tx1"/>
                          </a:solidFill>
                          <a:latin typeface="Tahoma"/>
                          <a:ea typeface="Times New Roman"/>
                          <a:cs typeface="Times New Roman"/>
                        </a:rPr>
                        <a:t>Alaska</a:t>
                      </a:r>
                      <a:r>
                        <a:rPr lang="en-US" sz="2000" dirty="0">
                          <a:solidFill>
                            <a:schemeClr val="tx1"/>
                          </a:solidFill>
                          <a:latin typeface="Tahoma"/>
                          <a:ea typeface="Times New Roman"/>
                          <a:cs typeface="Times New Roman"/>
                        </a:rPr>
                        <a:t>, </a:t>
                      </a:r>
                      <a:r>
                        <a:rPr lang="en-US" sz="2000" b="1" dirty="0">
                          <a:solidFill>
                            <a:schemeClr val="tx1"/>
                          </a:solidFill>
                          <a:latin typeface="Tahoma"/>
                          <a:ea typeface="Times New Roman"/>
                          <a:cs typeface="Times New Roman"/>
                        </a:rPr>
                        <a:t>American Samoa, Colorado,</a:t>
                      </a:r>
                      <a:r>
                        <a:rPr lang="en-US" sz="2000" dirty="0">
                          <a:solidFill>
                            <a:schemeClr val="tx1"/>
                          </a:solidFill>
                          <a:latin typeface="Tahoma"/>
                          <a:ea typeface="Times New Roman"/>
                          <a:cs typeface="Times New Roman"/>
                        </a:rPr>
                        <a:t> </a:t>
                      </a:r>
                      <a:r>
                        <a:rPr lang="en-US" sz="2000" b="1" dirty="0">
                          <a:solidFill>
                            <a:schemeClr val="tx1"/>
                          </a:solidFill>
                          <a:latin typeface="Tahoma"/>
                          <a:ea typeface="Times New Roman"/>
                          <a:cs typeface="Times New Roman"/>
                        </a:rPr>
                        <a:t>Georgia, Idaho</a:t>
                      </a:r>
                      <a:r>
                        <a:rPr lang="en-US" sz="2000" dirty="0">
                          <a:solidFill>
                            <a:schemeClr val="tx1"/>
                          </a:solidFill>
                          <a:latin typeface="Tahoma"/>
                          <a:ea typeface="Times New Roman"/>
                          <a:cs typeface="Times New Roman"/>
                        </a:rPr>
                        <a:t>, </a:t>
                      </a:r>
                      <a:r>
                        <a:rPr lang="en-US" sz="2000" b="1" dirty="0">
                          <a:solidFill>
                            <a:schemeClr val="tx1"/>
                          </a:solidFill>
                          <a:latin typeface="Tahoma"/>
                          <a:ea typeface="Times New Roman"/>
                          <a:cs typeface="Times New Roman"/>
                        </a:rPr>
                        <a:t>Massachusetts, Minnesota, North Dakota</a:t>
                      </a:r>
                      <a:r>
                        <a:rPr lang="en-US" sz="2000" dirty="0">
                          <a:solidFill>
                            <a:schemeClr val="tx1"/>
                          </a:solidFill>
                          <a:latin typeface="Tahoma"/>
                          <a:ea typeface="Times New Roman"/>
                          <a:cs typeface="Times New Roman"/>
                        </a:rPr>
                        <a:t>, </a:t>
                      </a:r>
                      <a:r>
                        <a:rPr lang="en-US" sz="2000" b="1" dirty="0">
                          <a:solidFill>
                            <a:schemeClr val="tx1"/>
                          </a:solidFill>
                          <a:latin typeface="Tahoma"/>
                          <a:ea typeface="Times New Roman"/>
                          <a:cs typeface="Times New Roman"/>
                        </a:rPr>
                        <a:t>Ohio, Oklahoma, Tennessee, Vermont, Virginia, Wyoming</a:t>
                      </a:r>
                      <a:r>
                        <a:rPr lang="en-US" sz="2000" dirty="0">
                          <a:solidFill>
                            <a:schemeClr val="tx1"/>
                          </a:solidFill>
                          <a:latin typeface="Tahoma"/>
                          <a:ea typeface="Times New Roman"/>
                          <a:cs typeface="Times New Roman"/>
                        </a:rPr>
                        <a:t> </a:t>
                      </a:r>
                      <a:endParaRPr lang="en-US" sz="2000" dirty="0">
                        <a:solidFill>
                          <a:schemeClr val="tx1"/>
                        </a:solidFill>
                        <a:latin typeface="Calibri"/>
                        <a:ea typeface="Calibri"/>
                        <a:cs typeface="Times New Roman"/>
                      </a:endParaRPr>
                    </a:p>
                  </a:txBody>
                  <a:tcPr marL="0" marR="0" marT="0" marB="0">
                    <a:lnL>
                      <a:noFill/>
                    </a:lnL>
                    <a:lnR>
                      <a:noFill/>
                    </a:lnR>
                    <a:lnT>
                      <a:noFill/>
                    </a:lnT>
                    <a:lnB>
                      <a:noFill/>
                    </a:lnB>
                  </a:tcPr>
                </a:tc>
              </a:tr>
            </a:tbl>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Rectangle 2050"/>
          <p:cNvSpPr>
            <a:spLocks noGrp="1" noChangeArrowheads="1"/>
          </p:cNvSpPr>
          <p:nvPr>
            <p:ph type="title"/>
          </p:nvPr>
        </p:nvSpPr>
        <p:spPr>
          <a:xfrm>
            <a:off x="685800" y="-76200"/>
            <a:ext cx="7772400" cy="1143000"/>
          </a:xfrm>
        </p:spPr>
        <p:txBody>
          <a:bodyPr/>
          <a:lstStyle/>
          <a:p>
            <a:r>
              <a:rPr lang="en-US" b="1" dirty="0"/>
              <a:t>Primary </a:t>
            </a:r>
            <a:r>
              <a:rPr lang="en-US" b="1" dirty="0" smtClean="0"/>
              <a:t>Elections calendar</a:t>
            </a:r>
            <a:endParaRPr lang="en-US" b="1" dirty="0"/>
          </a:p>
        </p:txBody>
      </p:sp>
      <p:graphicFrame>
        <p:nvGraphicFramePr>
          <p:cNvPr id="4" name="Table 3"/>
          <p:cNvGraphicFramePr>
            <a:graphicFrameLocks noGrp="1"/>
          </p:cNvGraphicFramePr>
          <p:nvPr/>
        </p:nvGraphicFramePr>
        <p:xfrm>
          <a:off x="381000" y="1383632"/>
          <a:ext cx="8534400" cy="5245768"/>
        </p:xfrm>
        <a:graphic>
          <a:graphicData uri="http://schemas.openxmlformats.org/drawingml/2006/table">
            <a:tbl>
              <a:tblPr/>
              <a:tblGrid>
                <a:gridCol w="2332288"/>
                <a:gridCol w="6202112"/>
              </a:tblGrid>
              <a:tr h="213895">
                <a:tc>
                  <a:txBody>
                    <a:bodyPr/>
                    <a:lstStyle/>
                    <a:p>
                      <a:pPr marL="0" marR="0">
                        <a:spcBef>
                          <a:spcPts val="0"/>
                        </a:spcBef>
                        <a:spcAft>
                          <a:spcPts val="0"/>
                        </a:spcAft>
                      </a:pPr>
                      <a:r>
                        <a:rPr lang="en-US" sz="2000" b="1" dirty="0">
                          <a:solidFill>
                            <a:schemeClr val="tx1"/>
                          </a:solidFill>
                          <a:latin typeface="Tahoma"/>
                          <a:ea typeface="Times New Roman"/>
                          <a:cs typeface="Times New Roman"/>
                        </a:rPr>
                        <a:t>March 7</a:t>
                      </a:r>
                      <a:endParaRPr lang="en-US" sz="2000" dirty="0">
                        <a:solidFill>
                          <a:schemeClr val="tx1"/>
                        </a:solidFill>
                        <a:latin typeface="Calibri"/>
                        <a:ea typeface="Calibri"/>
                        <a:cs typeface="Times New Roman"/>
                      </a:endParaRPr>
                    </a:p>
                  </a:txBody>
                  <a:tcPr marL="0" marR="0" marT="0" marB="0">
                    <a:lnL>
                      <a:noFill/>
                    </a:lnL>
                    <a:lnR>
                      <a:noFill/>
                    </a:lnR>
                    <a:lnT>
                      <a:noFill/>
                    </a:lnT>
                    <a:lnB>
                      <a:noFill/>
                    </a:lnB>
                  </a:tcPr>
                </a:tc>
                <a:tc>
                  <a:txBody>
                    <a:bodyPr/>
                    <a:lstStyle/>
                    <a:p>
                      <a:pPr marL="0" marR="0">
                        <a:spcBef>
                          <a:spcPts val="0"/>
                        </a:spcBef>
                        <a:spcAft>
                          <a:spcPts val="0"/>
                        </a:spcAft>
                      </a:pPr>
                      <a:r>
                        <a:rPr lang="en-US" sz="2000" b="1">
                          <a:solidFill>
                            <a:schemeClr val="tx1"/>
                          </a:solidFill>
                          <a:latin typeface="Tahoma"/>
                          <a:ea typeface="Times New Roman"/>
                          <a:cs typeface="Times New Roman"/>
                        </a:rPr>
                        <a:t>Hawaii </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r>
              <a:tr h="213895">
                <a:tc>
                  <a:txBody>
                    <a:bodyPr/>
                    <a:lstStyle/>
                    <a:p>
                      <a:pPr marL="0" marR="0">
                        <a:spcBef>
                          <a:spcPts val="0"/>
                        </a:spcBef>
                        <a:spcAft>
                          <a:spcPts val="0"/>
                        </a:spcAft>
                      </a:pPr>
                      <a:r>
                        <a:rPr lang="en-US" sz="2000" b="1">
                          <a:solidFill>
                            <a:schemeClr val="tx1"/>
                          </a:solidFill>
                          <a:latin typeface="Tahoma"/>
                          <a:ea typeface="Times New Roman"/>
                          <a:cs typeface="Times New Roman"/>
                        </a:rPr>
                        <a:t>March 10</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c>
                  <a:txBody>
                    <a:bodyPr/>
                    <a:lstStyle/>
                    <a:p>
                      <a:pPr marL="0" marR="0">
                        <a:spcBef>
                          <a:spcPts val="0"/>
                        </a:spcBef>
                        <a:spcAft>
                          <a:spcPts val="0"/>
                        </a:spcAft>
                      </a:pPr>
                      <a:r>
                        <a:rPr lang="en-US" sz="2000" b="1">
                          <a:solidFill>
                            <a:schemeClr val="tx1"/>
                          </a:solidFill>
                          <a:latin typeface="Tahoma"/>
                          <a:ea typeface="Times New Roman"/>
                          <a:cs typeface="Times New Roman"/>
                        </a:rPr>
                        <a:t>Guam, Kansas, U.S. Virgin Islands</a:t>
                      </a:r>
                      <a:r>
                        <a:rPr lang="en-US" sz="2000">
                          <a:solidFill>
                            <a:schemeClr val="tx1"/>
                          </a:solidFill>
                          <a:latin typeface="Tahoma"/>
                          <a:ea typeface="Times New Roman"/>
                          <a:cs typeface="Times New Roman"/>
                        </a:rPr>
                        <a:t> </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r>
              <a:tr h="213895">
                <a:tc>
                  <a:txBody>
                    <a:bodyPr/>
                    <a:lstStyle/>
                    <a:p>
                      <a:pPr marL="0" marR="0">
                        <a:spcBef>
                          <a:spcPts val="0"/>
                        </a:spcBef>
                        <a:spcAft>
                          <a:spcPts val="0"/>
                        </a:spcAft>
                      </a:pPr>
                      <a:r>
                        <a:rPr lang="en-US" sz="2000" b="1" dirty="0">
                          <a:solidFill>
                            <a:schemeClr val="tx1"/>
                          </a:solidFill>
                          <a:latin typeface="Tahoma"/>
                          <a:ea typeface="Times New Roman"/>
                          <a:cs typeface="Times New Roman"/>
                        </a:rPr>
                        <a:t>March 11</a:t>
                      </a:r>
                      <a:endParaRPr lang="en-US" sz="2000" dirty="0">
                        <a:solidFill>
                          <a:schemeClr val="tx1"/>
                        </a:solidFill>
                        <a:latin typeface="Calibri"/>
                        <a:ea typeface="Calibri"/>
                        <a:cs typeface="Times New Roman"/>
                      </a:endParaRPr>
                    </a:p>
                  </a:txBody>
                  <a:tcPr marL="0" marR="0" marT="0" marB="0">
                    <a:lnL>
                      <a:noFill/>
                    </a:lnL>
                    <a:lnR>
                      <a:noFill/>
                    </a:lnR>
                    <a:lnT>
                      <a:noFill/>
                    </a:lnT>
                    <a:lnB>
                      <a:noFill/>
                    </a:lnB>
                  </a:tcPr>
                </a:tc>
                <a:tc>
                  <a:txBody>
                    <a:bodyPr/>
                    <a:lstStyle/>
                    <a:p>
                      <a:pPr marL="0" marR="0">
                        <a:spcBef>
                          <a:spcPts val="0"/>
                        </a:spcBef>
                        <a:spcAft>
                          <a:spcPts val="0"/>
                        </a:spcAft>
                      </a:pPr>
                      <a:r>
                        <a:rPr lang="en-US" sz="2000" b="1">
                          <a:solidFill>
                            <a:schemeClr val="tx1"/>
                          </a:solidFill>
                          <a:latin typeface="Tahoma"/>
                          <a:ea typeface="Times New Roman"/>
                          <a:cs typeface="Times New Roman"/>
                        </a:rPr>
                        <a:t>Maine </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r>
              <a:tr h="641684">
                <a:tc>
                  <a:txBody>
                    <a:bodyPr/>
                    <a:lstStyle/>
                    <a:p>
                      <a:pPr marL="0" marR="0">
                        <a:spcBef>
                          <a:spcPts val="0"/>
                        </a:spcBef>
                        <a:spcAft>
                          <a:spcPts val="0"/>
                        </a:spcAft>
                      </a:pPr>
                      <a:r>
                        <a:rPr lang="en-US" sz="2000" b="1">
                          <a:solidFill>
                            <a:schemeClr val="tx1"/>
                          </a:solidFill>
                          <a:latin typeface="Tahoma"/>
                          <a:ea typeface="Times New Roman"/>
                          <a:cs typeface="Times New Roman"/>
                        </a:rPr>
                        <a:t>March 13</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c>
                  <a:txBody>
                    <a:bodyPr/>
                    <a:lstStyle/>
                    <a:p>
                      <a:pPr marL="0" marR="0">
                        <a:spcBef>
                          <a:spcPts val="0"/>
                        </a:spcBef>
                        <a:spcAft>
                          <a:spcPts val="0"/>
                        </a:spcAft>
                      </a:pPr>
                      <a:r>
                        <a:rPr lang="en-US" sz="2000" b="1">
                          <a:solidFill>
                            <a:schemeClr val="tx1"/>
                          </a:solidFill>
                          <a:latin typeface="Tahoma"/>
                          <a:ea typeface="Times New Roman"/>
                          <a:cs typeface="Times New Roman"/>
                        </a:rPr>
                        <a:t>Alabama, American Samoa, Hawaii, Mississippi,</a:t>
                      </a:r>
                      <a:r>
                        <a:rPr lang="en-US" sz="2000">
                          <a:solidFill>
                            <a:schemeClr val="tx1"/>
                          </a:solidFill>
                          <a:latin typeface="Tahoma"/>
                          <a:ea typeface="Times New Roman"/>
                          <a:cs typeface="Times New Roman"/>
                        </a:rPr>
                        <a:t> </a:t>
                      </a:r>
                      <a:endParaRPr lang="en-US" sz="2000">
                        <a:solidFill>
                          <a:schemeClr val="tx1"/>
                        </a:solidFill>
                        <a:latin typeface="Calibri"/>
                        <a:ea typeface="Calibri"/>
                        <a:cs typeface="Times New Roman"/>
                      </a:endParaRPr>
                    </a:p>
                    <a:p>
                      <a:pPr marL="0" marR="0">
                        <a:spcBef>
                          <a:spcPts val="0"/>
                        </a:spcBef>
                        <a:spcAft>
                          <a:spcPts val="0"/>
                        </a:spcAft>
                      </a:pPr>
                      <a:r>
                        <a:rPr lang="en-US" sz="2000" b="1">
                          <a:solidFill>
                            <a:schemeClr val="tx1"/>
                          </a:solidFill>
                          <a:latin typeface="Tahoma"/>
                          <a:ea typeface="Times New Roman"/>
                          <a:cs typeface="Times New Roman"/>
                        </a:rPr>
                        <a:t>Utah</a:t>
                      </a:r>
                      <a:r>
                        <a:rPr lang="en-US" sz="2000">
                          <a:solidFill>
                            <a:schemeClr val="tx1"/>
                          </a:solidFill>
                          <a:latin typeface="Tahoma"/>
                          <a:ea typeface="Times New Roman"/>
                          <a:cs typeface="Times New Roman"/>
                        </a:rPr>
                        <a:t> </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r>
              <a:tr h="213895">
                <a:tc>
                  <a:txBody>
                    <a:bodyPr/>
                    <a:lstStyle/>
                    <a:p>
                      <a:pPr marL="0" marR="0">
                        <a:spcBef>
                          <a:spcPts val="0"/>
                        </a:spcBef>
                        <a:spcAft>
                          <a:spcPts val="0"/>
                        </a:spcAft>
                      </a:pPr>
                      <a:r>
                        <a:rPr lang="en-US" sz="2000" b="1">
                          <a:solidFill>
                            <a:schemeClr val="tx1"/>
                          </a:solidFill>
                          <a:latin typeface="Tahoma"/>
                          <a:ea typeface="Times New Roman"/>
                          <a:cs typeface="Times New Roman"/>
                        </a:rPr>
                        <a:t>March 17</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c>
                  <a:txBody>
                    <a:bodyPr/>
                    <a:lstStyle/>
                    <a:p>
                      <a:pPr marL="0" marR="0">
                        <a:spcBef>
                          <a:spcPts val="0"/>
                        </a:spcBef>
                        <a:spcAft>
                          <a:spcPts val="0"/>
                        </a:spcAft>
                      </a:pPr>
                      <a:r>
                        <a:rPr lang="en-US" sz="2000" b="1">
                          <a:solidFill>
                            <a:schemeClr val="tx1"/>
                          </a:solidFill>
                          <a:latin typeface="Tahoma"/>
                          <a:ea typeface="Times New Roman"/>
                          <a:cs typeface="Times New Roman"/>
                        </a:rPr>
                        <a:t>Missouri</a:t>
                      </a:r>
                      <a:r>
                        <a:rPr lang="en-US" sz="2000">
                          <a:solidFill>
                            <a:schemeClr val="tx1"/>
                          </a:solidFill>
                          <a:latin typeface="Tahoma"/>
                          <a:ea typeface="Times New Roman"/>
                          <a:cs typeface="Times New Roman"/>
                        </a:rPr>
                        <a:t> </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r>
              <a:tr h="213895">
                <a:tc>
                  <a:txBody>
                    <a:bodyPr/>
                    <a:lstStyle/>
                    <a:p>
                      <a:pPr marL="0" marR="0">
                        <a:spcBef>
                          <a:spcPts val="0"/>
                        </a:spcBef>
                        <a:spcAft>
                          <a:spcPts val="0"/>
                        </a:spcAft>
                      </a:pPr>
                      <a:r>
                        <a:rPr lang="en-US" sz="2000" b="1">
                          <a:solidFill>
                            <a:schemeClr val="tx1"/>
                          </a:solidFill>
                          <a:latin typeface="Tahoma"/>
                          <a:ea typeface="Times New Roman"/>
                          <a:cs typeface="Times New Roman"/>
                        </a:rPr>
                        <a:t>March 18</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c>
                  <a:txBody>
                    <a:bodyPr/>
                    <a:lstStyle/>
                    <a:p>
                      <a:pPr marL="0" marR="0">
                        <a:spcBef>
                          <a:spcPts val="0"/>
                        </a:spcBef>
                        <a:spcAft>
                          <a:spcPts val="0"/>
                        </a:spcAft>
                      </a:pPr>
                      <a:r>
                        <a:rPr lang="en-US" sz="2000" b="1">
                          <a:solidFill>
                            <a:schemeClr val="tx1"/>
                          </a:solidFill>
                          <a:latin typeface="Tahoma"/>
                          <a:ea typeface="Times New Roman"/>
                          <a:cs typeface="Times New Roman"/>
                        </a:rPr>
                        <a:t>Puerto Rico</a:t>
                      </a:r>
                      <a:r>
                        <a:rPr lang="en-US" sz="2000">
                          <a:solidFill>
                            <a:schemeClr val="tx1"/>
                          </a:solidFill>
                          <a:latin typeface="Tahoma"/>
                          <a:ea typeface="Times New Roman"/>
                          <a:cs typeface="Times New Roman"/>
                        </a:rPr>
                        <a:t> </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r>
              <a:tr h="213895">
                <a:tc>
                  <a:txBody>
                    <a:bodyPr/>
                    <a:lstStyle/>
                    <a:p>
                      <a:pPr marL="0" marR="0">
                        <a:spcBef>
                          <a:spcPts val="0"/>
                        </a:spcBef>
                        <a:spcAft>
                          <a:spcPts val="0"/>
                        </a:spcAft>
                      </a:pPr>
                      <a:r>
                        <a:rPr lang="en-US" sz="2000" b="1">
                          <a:solidFill>
                            <a:schemeClr val="tx1"/>
                          </a:solidFill>
                          <a:latin typeface="Tahoma"/>
                          <a:ea typeface="Times New Roman"/>
                          <a:cs typeface="Times New Roman"/>
                        </a:rPr>
                        <a:t>March 20</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c>
                  <a:txBody>
                    <a:bodyPr/>
                    <a:lstStyle/>
                    <a:p>
                      <a:pPr marL="0" marR="0">
                        <a:spcBef>
                          <a:spcPts val="0"/>
                        </a:spcBef>
                        <a:spcAft>
                          <a:spcPts val="0"/>
                        </a:spcAft>
                      </a:pPr>
                      <a:r>
                        <a:rPr lang="en-US" sz="2000" b="1">
                          <a:solidFill>
                            <a:schemeClr val="tx1"/>
                          </a:solidFill>
                          <a:latin typeface="Tahoma"/>
                          <a:ea typeface="Times New Roman"/>
                          <a:cs typeface="Times New Roman"/>
                        </a:rPr>
                        <a:t>Illinois</a:t>
                      </a:r>
                      <a:r>
                        <a:rPr lang="en-US" sz="2000">
                          <a:solidFill>
                            <a:schemeClr val="tx1"/>
                          </a:solidFill>
                          <a:latin typeface="Tahoma"/>
                          <a:ea typeface="Times New Roman"/>
                          <a:cs typeface="Times New Roman"/>
                        </a:rPr>
                        <a:t> </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r>
              <a:tr h="213895">
                <a:tc>
                  <a:txBody>
                    <a:bodyPr/>
                    <a:lstStyle/>
                    <a:p>
                      <a:pPr marL="0" marR="0">
                        <a:spcBef>
                          <a:spcPts val="0"/>
                        </a:spcBef>
                        <a:spcAft>
                          <a:spcPts val="0"/>
                        </a:spcAft>
                      </a:pPr>
                      <a:r>
                        <a:rPr lang="en-US" sz="2000" b="1">
                          <a:solidFill>
                            <a:schemeClr val="tx1"/>
                          </a:solidFill>
                          <a:latin typeface="Tahoma"/>
                          <a:ea typeface="Times New Roman"/>
                          <a:cs typeface="Times New Roman"/>
                        </a:rPr>
                        <a:t>March 24</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c>
                  <a:txBody>
                    <a:bodyPr/>
                    <a:lstStyle/>
                    <a:p>
                      <a:pPr marL="0" marR="0">
                        <a:spcBef>
                          <a:spcPts val="0"/>
                        </a:spcBef>
                        <a:spcAft>
                          <a:spcPts val="0"/>
                        </a:spcAft>
                      </a:pPr>
                      <a:r>
                        <a:rPr lang="en-US" sz="2000" b="1">
                          <a:solidFill>
                            <a:schemeClr val="tx1"/>
                          </a:solidFill>
                          <a:latin typeface="Tahoma"/>
                          <a:ea typeface="Times New Roman"/>
                          <a:cs typeface="Times New Roman"/>
                        </a:rPr>
                        <a:t>Louisiana</a:t>
                      </a:r>
                      <a:r>
                        <a:rPr lang="en-US" sz="2000">
                          <a:solidFill>
                            <a:schemeClr val="tx1"/>
                          </a:solidFill>
                          <a:latin typeface="Tahoma"/>
                          <a:ea typeface="Times New Roman"/>
                          <a:cs typeface="Times New Roman"/>
                        </a:rPr>
                        <a:t> </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r>
              <a:tr h="213895">
                <a:tc>
                  <a:txBody>
                    <a:bodyPr/>
                    <a:lstStyle/>
                    <a:p>
                      <a:pPr marL="0" marR="0">
                        <a:spcBef>
                          <a:spcPts val="0"/>
                        </a:spcBef>
                        <a:spcAft>
                          <a:spcPts val="0"/>
                        </a:spcAft>
                      </a:pPr>
                      <a:r>
                        <a:rPr lang="en-US" sz="2000" b="1">
                          <a:solidFill>
                            <a:schemeClr val="tx1"/>
                          </a:solidFill>
                          <a:latin typeface="Tahoma"/>
                          <a:ea typeface="Times New Roman"/>
                          <a:cs typeface="Times New Roman"/>
                        </a:rPr>
                        <a:t>March 31</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c>
                  <a:txBody>
                    <a:bodyPr/>
                    <a:lstStyle/>
                    <a:p>
                      <a:pPr marL="0" marR="0">
                        <a:spcBef>
                          <a:spcPts val="0"/>
                        </a:spcBef>
                        <a:spcAft>
                          <a:spcPts val="0"/>
                        </a:spcAft>
                      </a:pPr>
                      <a:r>
                        <a:rPr lang="en-US" sz="2000" b="1">
                          <a:solidFill>
                            <a:schemeClr val="tx1"/>
                          </a:solidFill>
                          <a:latin typeface="Tahoma"/>
                          <a:ea typeface="Times New Roman"/>
                          <a:cs typeface="Times New Roman"/>
                        </a:rPr>
                        <a:t>Arizona</a:t>
                      </a:r>
                      <a:r>
                        <a:rPr lang="en-US" sz="2000">
                          <a:solidFill>
                            <a:schemeClr val="tx1"/>
                          </a:solidFill>
                          <a:latin typeface="Tahoma"/>
                          <a:ea typeface="Times New Roman"/>
                          <a:cs typeface="Times New Roman"/>
                        </a:rPr>
                        <a:t> </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r>
              <a:tr h="427789">
                <a:tc>
                  <a:txBody>
                    <a:bodyPr/>
                    <a:lstStyle/>
                    <a:p>
                      <a:pPr marL="0" marR="0">
                        <a:spcBef>
                          <a:spcPts val="0"/>
                        </a:spcBef>
                        <a:spcAft>
                          <a:spcPts val="0"/>
                        </a:spcAft>
                      </a:pPr>
                      <a:r>
                        <a:rPr lang="en-US" sz="2000" b="1">
                          <a:solidFill>
                            <a:schemeClr val="tx1"/>
                          </a:solidFill>
                          <a:latin typeface="Tahoma"/>
                          <a:ea typeface="Times New Roman"/>
                          <a:cs typeface="Times New Roman"/>
                        </a:rPr>
                        <a:t>April 3</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c>
                  <a:txBody>
                    <a:bodyPr/>
                    <a:lstStyle/>
                    <a:p>
                      <a:pPr marL="0" marR="0">
                        <a:spcBef>
                          <a:spcPts val="0"/>
                        </a:spcBef>
                        <a:spcAft>
                          <a:spcPts val="0"/>
                        </a:spcAft>
                      </a:pPr>
                      <a:r>
                        <a:rPr lang="en-US" sz="2000" b="1">
                          <a:solidFill>
                            <a:schemeClr val="tx1"/>
                          </a:solidFill>
                          <a:latin typeface="Tahoma"/>
                          <a:ea typeface="Times New Roman"/>
                          <a:cs typeface="Times New Roman"/>
                        </a:rPr>
                        <a:t>District of Columbia, Maryland, Texas, Wisconsin</a:t>
                      </a:r>
                      <a:r>
                        <a:rPr lang="en-US" sz="2000">
                          <a:solidFill>
                            <a:schemeClr val="tx1"/>
                          </a:solidFill>
                          <a:latin typeface="Tahoma"/>
                          <a:ea typeface="Times New Roman"/>
                          <a:cs typeface="Times New Roman"/>
                        </a:rPr>
                        <a:t> </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r>
              <a:tr h="213895">
                <a:tc>
                  <a:txBody>
                    <a:bodyPr/>
                    <a:lstStyle/>
                    <a:p>
                      <a:pPr marL="0" marR="0">
                        <a:spcBef>
                          <a:spcPts val="0"/>
                        </a:spcBef>
                        <a:spcAft>
                          <a:spcPts val="0"/>
                        </a:spcAft>
                      </a:pPr>
                      <a:r>
                        <a:rPr lang="en-US" sz="2000" b="1">
                          <a:solidFill>
                            <a:schemeClr val="tx1"/>
                          </a:solidFill>
                          <a:latin typeface="Tahoma"/>
                          <a:ea typeface="Times New Roman"/>
                          <a:cs typeface="Times New Roman"/>
                        </a:rPr>
                        <a:t>April 9-16</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c>
                  <a:txBody>
                    <a:bodyPr/>
                    <a:lstStyle/>
                    <a:p>
                      <a:pPr marL="0" marR="0">
                        <a:spcBef>
                          <a:spcPts val="0"/>
                        </a:spcBef>
                        <a:spcAft>
                          <a:spcPts val="0"/>
                        </a:spcAft>
                      </a:pPr>
                      <a:r>
                        <a:rPr lang="en-US" sz="2000" b="1">
                          <a:solidFill>
                            <a:schemeClr val="tx1"/>
                          </a:solidFill>
                          <a:latin typeface="Tahoma"/>
                          <a:ea typeface="Times New Roman"/>
                          <a:cs typeface="Times New Roman"/>
                        </a:rPr>
                        <a:t>Alaska</a:t>
                      </a:r>
                      <a:r>
                        <a:rPr lang="en-US" sz="2000">
                          <a:solidFill>
                            <a:schemeClr val="tx1"/>
                          </a:solidFill>
                          <a:latin typeface="Tahoma"/>
                          <a:ea typeface="Times New Roman"/>
                          <a:cs typeface="Times New Roman"/>
                        </a:rPr>
                        <a:t> </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r>
              <a:tr h="213895">
                <a:tc>
                  <a:txBody>
                    <a:bodyPr/>
                    <a:lstStyle/>
                    <a:p>
                      <a:pPr marL="0" marR="0">
                        <a:spcBef>
                          <a:spcPts val="0"/>
                        </a:spcBef>
                        <a:spcAft>
                          <a:spcPts val="0"/>
                        </a:spcAft>
                      </a:pPr>
                      <a:r>
                        <a:rPr lang="en-US" sz="2000" b="1">
                          <a:solidFill>
                            <a:schemeClr val="tx1"/>
                          </a:solidFill>
                          <a:latin typeface="Tahoma"/>
                          <a:ea typeface="Times New Roman"/>
                          <a:cs typeface="Times New Roman"/>
                        </a:rPr>
                        <a:t>April 14</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c>
                  <a:txBody>
                    <a:bodyPr/>
                    <a:lstStyle/>
                    <a:p>
                      <a:pPr marL="0" marR="0">
                        <a:spcBef>
                          <a:spcPts val="0"/>
                        </a:spcBef>
                        <a:spcAft>
                          <a:spcPts val="0"/>
                        </a:spcAft>
                      </a:pPr>
                      <a:r>
                        <a:rPr lang="en-US" sz="2000" b="1">
                          <a:solidFill>
                            <a:schemeClr val="tx1"/>
                          </a:solidFill>
                          <a:latin typeface="Tahoma"/>
                          <a:ea typeface="Times New Roman"/>
                          <a:cs typeface="Times New Roman"/>
                        </a:rPr>
                        <a:t>Idaho, Kansas</a:t>
                      </a:r>
                      <a:r>
                        <a:rPr lang="en-US" sz="2000">
                          <a:solidFill>
                            <a:schemeClr val="tx1"/>
                          </a:solidFill>
                          <a:latin typeface="Tahoma"/>
                          <a:ea typeface="Times New Roman"/>
                          <a:cs typeface="Times New Roman"/>
                        </a:rPr>
                        <a:t>, </a:t>
                      </a:r>
                      <a:r>
                        <a:rPr lang="en-US" sz="2000" b="1">
                          <a:solidFill>
                            <a:schemeClr val="tx1"/>
                          </a:solidFill>
                          <a:latin typeface="Tahoma"/>
                          <a:ea typeface="Times New Roman"/>
                          <a:cs typeface="Times New Roman"/>
                        </a:rPr>
                        <a:t>Nebraska, Wyoming </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r>
              <a:tr h="213895">
                <a:tc>
                  <a:txBody>
                    <a:bodyPr/>
                    <a:lstStyle/>
                    <a:p>
                      <a:pPr marL="0" marR="0">
                        <a:spcBef>
                          <a:spcPts val="0"/>
                        </a:spcBef>
                        <a:spcAft>
                          <a:spcPts val="0"/>
                        </a:spcAft>
                      </a:pPr>
                      <a:r>
                        <a:rPr lang="en-US" sz="2000" b="1">
                          <a:solidFill>
                            <a:schemeClr val="tx1"/>
                          </a:solidFill>
                          <a:latin typeface="Tahoma"/>
                          <a:ea typeface="Times New Roman"/>
                          <a:cs typeface="Times New Roman"/>
                        </a:rPr>
                        <a:t>April 15</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c>
                  <a:txBody>
                    <a:bodyPr/>
                    <a:lstStyle/>
                    <a:p>
                      <a:pPr marL="0" marR="0">
                        <a:spcBef>
                          <a:spcPts val="0"/>
                        </a:spcBef>
                        <a:spcAft>
                          <a:spcPts val="0"/>
                        </a:spcAft>
                      </a:pPr>
                      <a:r>
                        <a:rPr lang="en-US" sz="2000" b="1">
                          <a:solidFill>
                            <a:schemeClr val="tx1"/>
                          </a:solidFill>
                          <a:latin typeface="Tahoma"/>
                          <a:ea typeface="Times New Roman"/>
                          <a:cs typeface="Times New Roman"/>
                        </a:rPr>
                        <a:t>Washington</a:t>
                      </a:r>
                      <a:r>
                        <a:rPr lang="en-US" sz="2000">
                          <a:solidFill>
                            <a:schemeClr val="tx1"/>
                          </a:solidFill>
                          <a:latin typeface="Tahoma"/>
                          <a:ea typeface="Times New Roman"/>
                          <a:cs typeface="Times New Roman"/>
                        </a:rPr>
                        <a:t> </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r>
              <a:tr h="641684">
                <a:tc>
                  <a:txBody>
                    <a:bodyPr/>
                    <a:lstStyle/>
                    <a:p>
                      <a:pPr marL="0" marR="0">
                        <a:spcBef>
                          <a:spcPts val="0"/>
                        </a:spcBef>
                        <a:spcAft>
                          <a:spcPts val="0"/>
                        </a:spcAft>
                      </a:pPr>
                      <a:r>
                        <a:rPr lang="en-US" sz="2000" b="1">
                          <a:solidFill>
                            <a:schemeClr val="tx1"/>
                          </a:solidFill>
                          <a:latin typeface="Tahoma"/>
                          <a:ea typeface="Times New Roman"/>
                          <a:cs typeface="Times New Roman"/>
                        </a:rPr>
                        <a:t>April 24</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c>
                  <a:txBody>
                    <a:bodyPr/>
                    <a:lstStyle/>
                    <a:p>
                      <a:pPr marL="0" marR="0">
                        <a:spcBef>
                          <a:spcPts val="0"/>
                        </a:spcBef>
                        <a:spcAft>
                          <a:spcPts val="0"/>
                        </a:spcAft>
                      </a:pPr>
                      <a:r>
                        <a:rPr lang="en-US" sz="2000" b="1" dirty="0">
                          <a:solidFill>
                            <a:schemeClr val="tx1"/>
                          </a:solidFill>
                          <a:latin typeface="Tahoma"/>
                          <a:ea typeface="Times New Roman"/>
                          <a:cs typeface="Times New Roman"/>
                        </a:rPr>
                        <a:t>Connecticut, Delaware, New York, Pennsylvania</a:t>
                      </a:r>
                      <a:r>
                        <a:rPr lang="en-US" sz="2000" dirty="0">
                          <a:solidFill>
                            <a:schemeClr val="tx1"/>
                          </a:solidFill>
                          <a:latin typeface="Tahoma"/>
                          <a:ea typeface="Times New Roman"/>
                          <a:cs typeface="Times New Roman"/>
                        </a:rPr>
                        <a:t> </a:t>
                      </a:r>
                      <a:endParaRPr lang="en-US" sz="2000" dirty="0">
                        <a:solidFill>
                          <a:schemeClr val="tx1"/>
                        </a:solidFill>
                        <a:latin typeface="Calibri"/>
                        <a:ea typeface="Calibri"/>
                        <a:cs typeface="Times New Roman"/>
                      </a:endParaRPr>
                    </a:p>
                    <a:p>
                      <a:pPr marL="0" marR="0">
                        <a:spcBef>
                          <a:spcPts val="0"/>
                        </a:spcBef>
                        <a:spcAft>
                          <a:spcPts val="0"/>
                        </a:spcAft>
                      </a:pPr>
                      <a:r>
                        <a:rPr lang="en-US" sz="2000" b="1" dirty="0">
                          <a:solidFill>
                            <a:schemeClr val="tx1"/>
                          </a:solidFill>
                          <a:latin typeface="Tahoma"/>
                          <a:ea typeface="Times New Roman"/>
                          <a:cs typeface="Times New Roman"/>
                        </a:rPr>
                        <a:t>Rhode Island</a:t>
                      </a:r>
                      <a:r>
                        <a:rPr lang="en-US" sz="2000" dirty="0">
                          <a:solidFill>
                            <a:schemeClr val="tx1"/>
                          </a:solidFill>
                          <a:latin typeface="Tahoma"/>
                          <a:ea typeface="Times New Roman"/>
                          <a:cs typeface="Times New Roman"/>
                        </a:rPr>
                        <a:t> </a:t>
                      </a:r>
                      <a:endParaRPr lang="en-US" sz="2000" dirty="0">
                        <a:solidFill>
                          <a:schemeClr val="tx1"/>
                        </a:solidFill>
                        <a:latin typeface="Calibri"/>
                        <a:ea typeface="Calibri"/>
                        <a:cs typeface="Times New Roman"/>
                      </a:endParaRPr>
                    </a:p>
                  </a:txBody>
                  <a:tcPr marL="0" marR="0" marT="0" marB="0">
                    <a:lnL>
                      <a:noFill/>
                    </a:lnL>
                    <a:lnR>
                      <a:noFill/>
                    </a:lnR>
                    <a:lnT>
                      <a:noFill/>
                    </a:lnT>
                    <a:lnB>
                      <a:noFill/>
                    </a:lnB>
                  </a:tcPr>
                </a:tc>
              </a:tr>
            </a:tbl>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Rectangle 2050"/>
          <p:cNvSpPr>
            <a:spLocks noGrp="1" noChangeArrowheads="1"/>
          </p:cNvSpPr>
          <p:nvPr>
            <p:ph type="title"/>
          </p:nvPr>
        </p:nvSpPr>
        <p:spPr>
          <a:xfrm>
            <a:off x="685800" y="-76200"/>
            <a:ext cx="7772400" cy="1143000"/>
          </a:xfrm>
        </p:spPr>
        <p:txBody>
          <a:bodyPr/>
          <a:lstStyle/>
          <a:p>
            <a:r>
              <a:rPr lang="en-US" b="1" dirty="0"/>
              <a:t>Primary </a:t>
            </a:r>
            <a:r>
              <a:rPr lang="en-US" b="1" dirty="0" smtClean="0"/>
              <a:t>Elections calendar</a:t>
            </a:r>
            <a:endParaRPr lang="en-US" b="1" dirty="0"/>
          </a:p>
        </p:txBody>
      </p:sp>
      <p:graphicFrame>
        <p:nvGraphicFramePr>
          <p:cNvPr id="5" name="Table 4"/>
          <p:cNvGraphicFramePr>
            <a:graphicFrameLocks noGrp="1"/>
          </p:cNvGraphicFramePr>
          <p:nvPr/>
        </p:nvGraphicFramePr>
        <p:xfrm>
          <a:off x="762000" y="1219200"/>
          <a:ext cx="7620000" cy="2438400"/>
        </p:xfrm>
        <a:graphic>
          <a:graphicData uri="http://schemas.openxmlformats.org/drawingml/2006/table">
            <a:tbl>
              <a:tblPr/>
              <a:tblGrid>
                <a:gridCol w="2119313"/>
                <a:gridCol w="5500687"/>
              </a:tblGrid>
              <a:tr h="0">
                <a:tc>
                  <a:txBody>
                    <a:bodyPr/>
                    <a:lstStyle/>
                    <a:p>
                      <a:pPr marL="0" marR="0">
                        <a:spcBef>
                          <a:spcPts val="0"/>
                        </a:spcBef>
                        <a:spcAft>
                          <a:spcPts val="0"/>
                        </a:spcAft>
                      </a:pPr>
                      <a:r>
                        <a:rPr lang="en-US" sz="2000" b="1" dirty="0">
                          <a:solidFill>
                            <a:schemeClr val="tx1"/>
                          </a:solidFill>
                          <a:latin typeface="Tahoma"/>
                          <a:ea typeface="Times New Roman"/>
                          <a:cs typeface="Times New Roman"/>
                        </a:rPr>
                        <a:t>May 5</a:t>
                      </a:r>
                      <a:endParaRPr lang="en-US" sz="2000" dirty="0">
                        <a:solidFill>
                          <a:schemeClr val="tx1"/>
                        </a:solidFill>
                        <a:latin typeface="Calibri"/>
                        <a:ea typeface="Calibri"/>
                        <a:cs typeface="Times New Roman"/>
                      </a:endParaRPr>
                    </a:p>
                  </a:txBody>
                  <a:tcPr marL="0" marR="0" marT="0" marB="0">
                    <a:lnL>
                      <a:noFill/>
                    </a:lnL>
                    <a:lnR>
                      <a:noFill/>
                    </a:lnR>
                    <a:lnT>
                      <a:noFill/>
                    </a:lnT>
                    <a:lnB>
                      <a:noFill/>
                    </a:lnB>
                  </a:tcPr>
                </a:tc>
                <a:tc>
                  <a:txBody>
                    <a:bodyPr/>
                    <a:lstStyle/>
                    <a:p>
                      <a:pPr marL="0" marR="0">
                        <a:spcBef>
                          <a:spcPts val="0"/>
                        </a:spcBef>
                        <a:spcAft>
                          <a:spcPts val="0"/>
                        </a:spcAft>
                      </a:pPr>
                      <a:r>
                        <a:rPr lang="en-US" sz="2000" b="1">
                          <a:solidFill>
                            <a:schemeClr val="tx1"/>
                          </a:solidFill>
                          <a:latin typeface="Tahoma"/>
                          <a:ea typeface="Times New Roman"/>
                          <a:cs typeface="Times New Roman"/>
                        </a:rPr>
                        <a:t>Florida, Guam, Michigan </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r>
              <a:tr h="0">
                <a:tc>
                  <a:txBody>
                    <a:bodyPr/>
                    <a:lstStyle/>
                    <a:p>
                      <a:pPr marL="0" marR="0">
                        <a:spcBef>
                          <a:spcPts val="0"/>
                        </a:spcBef>
                        <a:spcAft>
                          <a:spcPts val="0"/>
                        </a:spcAft>
                      </a:pPr>
                      <a:r>
                        <a:rPr lang="en-US" sz="2000" b="1">
                          <a:solidFill>
                            <a:schemeClr val="tx1"/>
                          </a:solidFill>
                          <a:latin typeface="Tahoma"/>
                          <a:ea typeface="Times New Roman"/>
                          <a:cs typeface="Times New Roman"/>
                        </a:rPr>
                        <a:t>May 8</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c>
                  <a:txBody>
                    <a:bodyPr/>
                    <a:lstStyle/>
                    <a:p>
                      <a:pPr marL="0" marR="0">
                        <a:spcBef>
                          <a:spcPts val="0"/>
                        </a:spcBef>
                        <a:spcAft>
                          <a:spcPts val="0"/>
                        </a:spcAft>
                      </a:pPr>
                      <a:r>
                        <a:rPr lang="en-US" sz="2000" b="1">
                          <a:solidFill>
                            <a:schemeClr val="tx1"/>
                          </a:solidFill>
                          <a:latin typeface="Tahoma"/>
                          <a:ea typeface="Times New Roman"/>
                          <a:cs typeface="Times New Roman"/>
                        </a:rPr>
                        <a:t>Indiana, North Carolina, West Virginia</a:t>
                      </a:r>
                      <a:r>
                        <a:rPr lang="en-US" sz="2000">
                          <a:solidFill>
                            <a:schemeClr val="tx1"/>
                          </a:solidFill>
                          <a:latin typeface="Tahoma"/>
                          <a:ea typeface="Times New Roman"/>
                          <a:cs typeface="Times New Roman"/>
                        </a:rPr>
                        <a:t> </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r>
              <a:tr h="0">
                <a:tc>
                  <a:txBody>
                    <a:bodyPr/>
                    <a:lstStyle/>
                    <a:p>
                      <a:pPr marL="0" marR="0">
                        <a:spcBef>
                          <a:spcPts val="0"/>
                        </a:spcBef>
                        <a:spcAft>
                          <a:spcPts val="0"/>
                        </a:spcAft>
                      </a:pPr>
                      <a:r>
                        <a:rPr lang="en-US" sz="2000" b="1">
                          <a:solidFill>
                            <a:schemeClr val="tx1"/>
                          </a:solidFill>
                          <a:latin typeface="Tahoma"/>
                          <a:ea typeface="Times New Roman"/>
                          <a:cs typeface="Times New Roman"/>
                        </a:rPr>
                        <a:t>May 15</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c>
                  <a:txBody>
                    <a:bodyPr/>
                    <a:lstStyle/>
                    <a:p>
                      <a:pPr marL="0" marR="0">
                        <a:spcBef>
                          <a:spcPts val="0"/>
                        </a:spcBef>
                        <a:spcAft>
                          <a:spcPts val="0"/>
                        </a:spcAft>
                      </a:pPr>
                      <a:r>
                        <a:rPr lang="en-US" sz="2000" b="1" dirty="0">
                          <a:solidFill>
                            <a:schemeClr val="tx1"/>
                          </a:solidFill>
                          <a:latin typeface="Tahoma"/>
                          <a:ea typeface="Times New Roman"/>
                          <a:cs typeface="Times New Roman"/>
                        </a:rPr>
                        <a:t>Nebraska, Oregon</a:t>
                      </a:r>
                      <a:r>
                        <a:rPr lang="en-US" sz="2000" dirty="0">
                          <a:solidFill>
                            <a:schemeClr val="tx1"/>
                          </a:solidFill>
                          <a:latin typeface="Tahoma"/>
                          <a:ea typeface="Times New Roman"/>
                          <a:cs typeface="Times New Roman"/>
                        </a:rPr>
                        <a:t> </a:t>
                      </a:r>
                      <a:endParaRPr lang="en-US" sz="2000" dirty="0">
                        <a:solidFill>
                          <a:schemeClr val="tx1"/>
                        </a:solidFill>
                        <a:latin typeface="Calibri"/>
                        <a:ea typeface="Calibri"/>
                        <a:cs typeface="Times New Roman"/>
                      </a:endParaRPr>
                    </a:p>
                  </a:txBody>
                  <a:tcPr marL="0" marR="0" marT="0" marB="0">
                    <a:lnL>
                      <a:noFill/>
                    </a:lnL>
                    <a:lnR>
                      <a:noFill/>
                    </a:lnR>
                    <a:lnT>
                      <a:noFill/>
                    </a:lnT>
                    <a:lnB>
                      <a:noFill/>
                    </a:lnB>
                  </a:tcPr>
                </a:tc>
              </a:tr>
              <a:tr h="0">
                <a:tc>
                  <a:txBody>
                    <a:bodyPr/>
                    <a:lstStyle/>
                    <a:p>
                      <a:pPr marL="0" marR="0">
                        <a:spcBef>
                          <a:spcPts val="0"/>
                        </a:spcBef>
                        <a:spcAft>
                          <a:spcPts val="0"/>
                        </a:spcAft>
                      </a:pPr>
                      <a:r>
                        <a:rPr lang="en-US" sz="2000" b="1" dirty="0">
                          <a:solidFill>
                            <a:schemeClr val="tx1"/>
                          </a:solidFill>
                          <a:latin typeface="Tahoma"/>
                          <a:ea typeface="Times New Roman"/>
                          <a:cs typeface="Times New Roman"/>
                        </a:rPr>
                        <a:t>May 22</a:t>
                      </a:r>
                      <a:endParaRPr lang="en-US" sz="2000" dirty="0">
                        <a:solidFill>
                          <a:schemeClr val="tx1"/>
                        </a:solidFill>
                        <a:latin typeface="Calibri"/>
                        <a:ea typeface="Calibri"/>
                        <a:cs typeface="Times New Roman"/>
                      </a:endParaRPr>
                    </a:p>
                  </a:txBody>
                  <a:tcPr marL="0" marR="0" marT="0" marB="0">
                    <a:lnL>
                      <a:noFill/>
                    </a:lnL>
                    <a:lnR>
                      <a:noFill/>
                    </a:lnR>
                    <a:lnT>
                      <a:noFill/>
                    </a:lnT>
                    <a:lnB>
                      <a:noFill/>
                    </a:lnB>
                  </a:tcPr>
                </a:tc>
                <a:tc>
                  <a:txBody>
                    <a:bodyPr/>
                    <a:lstStyle/>
                    <a:p>
                      <a:pPr marL="0" marR="0">
                        <a:spcBef>
                          <a:spcPts val="0"/>
                        </a:spcBef>
                        <a:spcAft>
                          <a:spcPts val="0"/>
                        </a:spcAft>
                      </a:pPr>
                      <a:r>
                        <a:rPr lang="en-US" sz="2000" b="1">
                          <a:solidFill>
                            <a:schemeClr val="tx1"/>
                          </a:solidFill>
                          <a:latin typeface="Tahoma"/>
                          <a:ea typeface="Times New Roman"/>
                          <a:cs typeface="Times New Roman"/>
                        </a:rPr>
                        <a:t>Arkansas, Kentucky</a:t>
                      </a:r>
                      <a:r>
                        <a:rPr lang="en-US" sz="2000">
                          <a:solidFill>
                            <a:schemeClr val="tx1"/>
                          </a:solidFill>
                          <a:latin typeface="Tahoma"/>
                          <a:ea typeface="Times New Roman"/>
                          <a:cs typeface="Times New Roman"/>
                        </a:rPr>
                        <a:t> </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r>
              <a:tr h="0">
                <a:tc>
                  <a:txBody>
                    <a:bodyPr/>
                    <a:lstStyle/>
                    <a:p>
                      <a:pPr marL="0" marR="0">
                        <a:spcBef>
                          <a:spcPts val="0"/>
                        </a:spcBef>
                        <a:spcAft>
                          <a:spcPts val="0"/>
                        </a:spcAft>
                      </a:pPr>
                      <a:r>
                        <a:rPr lang="en-US" sz="2000" b="1">
                          <a:solidFill>
                            <a:schemeClr val="tx1"/>
                          </a:solidFill>
                          <a:latin typeface="Tahoma"/>
                          <a:ea typeface="Times New Roman"/>
                          <a:cs typeface="Times New Roman"/>
                        </a:rPr>
                        <a:t>June 3</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c>
                  <a:txBody>
                    <a:bodyPr/>
                    <a:lstStyle/>
                    <a:p>
                      <a:pPr marL="0" marR="0">
                        <a:spcBef>
                          <a:spcPts val="0"/>
                        </a:spcBef>
                        <a:spcAft>
                          <a:spcPts val="0"/>
                        </a:spcAft>
                      </a:pPr>
                      <a:r>
                        <a:rPr lang="en-US" sz="2000" b="1">
                          <a:solidFill>
                            <a:schemeClr val="tx1"/>
                          </a:solidFill>
                          <a:latin typeface="Tahoma"/>
                          <a:ea typeface="Times New Roman"/>
                          <a:cs typeface="Times New Roman"/>
                        </a:rPr>
                        <a:t>U.S. Virgin Islands, Puerto Rico</a:t>
                      </a:r>
                      <a:r>
                        <a:rPr lang="en-US" sz="2000">
                          <a:solidFill>
                            <a:schemeClr val="tx1"/>
                          </a:solidFill>
                          <a:latin typeface="Tahoma"/>
                          <a:ea typeface="Times New Roman"/>
                          <a:cs typeface="Times New Roman"/>
                        </a:rPr>
                        <a:t> </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r>
              <a:tr h="0">
                <a:tc>
                  <a:txBody>
                    <a:bodyPr/>
                    <a:lstStyle/>
                    <a:p>
                      <a:pPr marL="0" marR="0">
                        <a:spcBef>
                          <a:spcPts val="0"/>
                        </a:spcBef>
                        <a:spcAft>
                          <a:spcPts val="0"/>
                        </a:spcAft>
                      </a:pPr>
                      <a:r>
                        <a:rPr lang="en-US" sz="2000" b="1">
                          <a:solidFill>
                            <a:schemeClr val="tx1"/>
                          </a:solidFill>
                          <a:latin typeface="Tahoma"/>
                          <a:ea typeface="Times New Roman"/>
                          <a:cs typeface="Times New Roman"/>
                        </a:rPr>
                        <a:t>June 5</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c>
                  <a:txBody>
                    <a:bodyPr/>
                    <a:lstStyle/>
                    <a:p>
                      <a:pPr marL="0" marR="0">
                        <a:spcBef>
                          <a:spcPts val="0"/>
                        </a:spcBef>
                        <a:spcAft>
                          <a:spcPts val="0"/>
                        </a:spcAft>
                      </a:pPr>
                      <a:r>
                        <a:rPr lang="en-US" sz="2000" b="1" dirty="0">
                          <a:solidFill>
                            <a:schemeClr val="tx1"/>
                          </a:solidFill>
                          <a:latin typeface="Tahoma"/>
                          <a:ea typeface="Times New Roman"/>
                          <a:cs typeface="Times New Roman"/>
                        </a:rPr>
                        <a:t>California, Montana, New Jersey, New </a:t>
                      </a:r>
                      <a:r>
                        <a:rPr lang="en-US" sz="2000" b="1" dirty="0" smtClean="0">
                          <a:solidFill>
                            <a:schemeClr val="tx1"/>
                          </a:solidFill>
                          <a:latin typeface="Tahoma"/>
                          <a:ea typeface="Times New Roman"/>
                          <a:cs typeface="Times New Roman"/>
                        </a:rPr>
                        <a:t>Mexico, North </a:t>
                      </a:r>
                      <a:r>
                        <a:rPr lang="en-US" sz="2000" b="1" dirty="0">
                          <a:solidFill>
                            <a:schemeClr val="tx1"/>
                          </a:solidFill>
                          <a:latin typeface="Tahoma"/>
                          <a:ea typeface="Times New Roman"/>
                          <a:cs typeface="Times New Roman"/>
                        </a:rPr>
                        <a:t>Dakota, South Dakota </a:t>
                      </a:r>
                      <a:endParaRPr lang="en-US" sz="2000" dirty="0">
                        <a:solidFill>
                          <a:schemeClr val="tx1"/>
                        </a:solidFill>
                        <a:latin typeface="Calibri"/>
                        <a:ea typeface="Calibri"/>
                        <a:cs typeface="Times New Roman"/>
                      </a:endParaRPr>
                    </a:p>
                  </a:txBody>
                  <a:tcPr marL="0" marR="0" marT="0" marB="0">
                    <a:lnL>
                      <a:noFill/>
                    </a:lnL>
                    <a:lnR>
                      <a:noFill/>
                    </a:lnR>
                    <a:lnT>
                      <a:noFill/>
                    </a:lnT>
                    <a:lnB>
                      <a:noFill/>
                    </a:lnB>
                  </a:tcPr>
                </a:tc>
              </a:tr>
              <a:tr h="0">
                <a:tc>
                  <a:txBody>
                    <a:bodyPr/>
                    <a:lstStyle/>
                    <a:p>
                      <a:pPr marL="0" marR="0">
                        <a:spcBef>
                          <a:spcPts val="0"/>
                        </a:spcBef>
                        <a:spcAft>
                          <a:spcPts val="0"/>
                        </a:spcAft>
                      </a:pPr>
                      <a:r>
                        <a:rPr lang="en-US" sz="2000" b="1">
                          <a:solidFill>
                            <a:schemeClr val="tx1"/>
                          </a:solidFill>
                          <a:latin typeface="Tahoma"/>
                          <a:ea typeface="Times New Roman"/>
                          <a:cs typeface="Times New Roman"/>
                        </a:rPr>
                        <a:t>June 26</a:t>
                      </a:r>
                      <a:endParaRPr lang="en-US" sz="2000">
                        <a:solidFill>
                          <a:schemeClr val="tx1"/>
                        </a:solidFill>
                        <a:latin typeface="Calibri"/>
                        <a:ea typeface="Calibri"/>
                        <a:cs typeface="Times New Roman"/>
                      </a:endParaRPr>
                    </a:p>
                  </a:txBody>
                  <a:tcPr marL="0" marR="0" marT="0" marB="0">
                    <a:lnL>
                      <a:noFill/>
                    </a:lnL>
                    <a:lnR>
                      <a:noFill/>
                    </a:lnR>
                    <a:lnT>
                      <a:noFill/>
                    </a:lnT>
                    <a:lnB>
                      <a:noFill/>
                    </a:lnB>
                  </a:tcPr>
                </a:tc>
                <a:tc>
                  <a:txBody>
                    <a:bodyPr/>
                    <a:lstStyle/>
                    <a:p>
                      <a:pPr marL="0" marR="0">
                        <a:spcBef>
                          <a:spcPts val="0"/>
                        </a:spcBef>
                        <a:spcAft>
                          <a:spcPts val="0"/>
                        </a:spcAft>
                      </a:pPr>
                      <a:r>
                        <a:rPr lang="en-US" sz="2000" b="1" dirty="0">
                          <a:solidFill>
                            <a:schemeClr val="tx1"/>
                          </a:solidFill>
                          <a:latin typeface="Tahoma"/>
                          <a:ea typeface="Times New Roman"/>
                          <a:cs typeface="Times New Roman"/>
                        </a:rPr>
                        <a:t>Utah</a:t>
                      </a:r>
                      <a:r>
                        <a:rPr lang="en-US" sz="2000" dirty="0">
                          <a:solidFill>
                            <a:schemeClr val="tx1"/>
                          </a:solidFill>
                          <a:latin typeface="Tahoma"/>
                          <a:ea typeface="Times New Roman"/>
                          <a:cs typeface="Times New Roman"/>
                        </a:rPr>
                        <a:t> </a:t>
                      </a:r>
                      <a:endParaRPr lang="en-US" sz="2000" dirty="0">
                        <a:solidFill>
                          <a:schemeClr val="tx1"/>
                        </a:solidFill>
                        <a:latin typeface="Calibri"/>
                        <a:ea typeface="Calibri"/>
                        <a:cs typeface="Times New Roman"/>
                      </a:endParaRPr>
                    </a:p>
                  </a:txBody>
                  <a:tcPr marL="0" marR="0" marT="0" marB="0">
                    <a:lnL>
                      <a:noFill/>
                    </a:lnL>
                    <a:lnR>
                      <a:noFill/>
                    </a:lnR>
                    <a:lnT>
                      <a:noFill/>
                    </a:lnT>
                    <a:lnB>
                      <a:noFill/>
                    </a:lnB>
                  </a:tcPr>
                </a:tc>
              </a:tr>
            </a:tbl>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52400"/>
            <a:ext cx="7772400" cy="1143000"/>
          </a:xfrm>
        </p:spPr>
        <p:txBody>
          <a:bodyPr/>
          <a:lstStyle/>
          <a:p>
            <a:r>
              <a:rPr lang="en-US" b="1" dirty="0" smtClean="0"/>
              <a:t>What happens at the parties’ national conventions?</a:t>
            </a:r>
            <a:endParaRPr lang="en-US" b="1" dirty="0"/>
          </a:p>
        </p:txBody>
      </p:sp>
      <p:sp>
        <p:nvSpPr>
          <p:cNvPr id="10" name="TextBox 9"/>
          <p:cNvSpPr txBox="1"/>
          <p:nvPr/>
        </p:nvSpPr>
        <p:spPr>
          <a:xfrm>
            <a:off x="4876800" y="4038600"/>
            <a:ext cx="4191000" cy="369332"/>
          </a:xfrm>
          <a:prstGeom prst="rect">
            <a:avLst/>
          </a:prstGeom>
        </p:spPr>
        <p:txBody>
          <a:bodyPr wrap="square" rtlCol="0" anchor="b" anchorCtr="0">
            <a:spAutoFit/>
          </a:bodyPr>
          <a:lstStyle/>
          <a:p>
            <a:pPr marL="0" marR="0" indent="0" algn="ctr" defTabSz="914400" rtl="0" eaLnBrk="1" fontAlgn="auto" latinLnBrk="0" hangingPunct="1">
              <a:lnSpc>
                <a:spcPct val="100000"/>
              </a:lnSpc>
              <a:spcBef>
                <a:spcPct val="0"/>
              </a:spcBef>
              <a:spcAft>
                <a:spcPts val="0"/>
              </a:spcAft>
              <a:buClrTx/>
              <a:buSzTx/>
              <a:buFontTx/>
              <a:buNone/>
              <a:tabLst/>
            </a:pPr>
            <a:r>
              <a:rPr lang="en-US" sz="1800" b="1" dirty="0" smtClean="0">
                <a:effectLst>
                  <a:outerShdw blurRad="31750" dist="25400" dir="5400000" algn="tl" rotWithShape="0">
                    <a:srgbClr val="000000">
                      <a:alpha val="25000"/>
                    </a:srgbClr>
                  </a:outerShdw>
                </a:effectLst>
                <a:latin typeface="+mj-lt"/>
                <a:ea typeface="+mj-ea"/>
                <a:cs typeface="+mj-cs"/>
              </a:rPr>
              <a:t>Democratic National Convention 2012</a:t>
            </a:r>
            <a:endParaRPr kumimoji="0" lang="en-US" sz="1800" b="1"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mj-lt"/>
              <a:ea typeface="+mj-ea"/>
              <a:cs typeface="+mj-cs"/>
            </a:endParaRPr>
          </a:p>
        </p:txBody>
      </p:sp>
      <p:sp>
        <p:nvSpPr>
          <p:cNvPr id="11" name="TextBox 10"/>
          <p:cNvSpPr txBox="1"/>
          <p:nvPr/>
        </p:nvSpPr>
        <p:spPr>
          <a:xfrm>
            <a:off x="381000" y="4038600"/>
            <a:ext cx="4267200" cy="369332"/>
          </a:xfrm>
          <a:prstGeom prst="rect">
            <a:avLst/>
          </a:prstGeom>
        </p:spPr>
        <p:txBody>
          <a:bodyPr wrap="square" rtlCol="0" anchor="b" anchorCtr="0">
            <a:sp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800" b="1"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mj-lt"/>
                <a:ea typeface="+mj-ea"/>
                <a:cs typeface="+mj-cs"/>
              </a:rPr>
              <a:t>Republican National Convention 2012</a:t>
            </a:r>
          </a:p>
        </p:txBody>
      </p:sp>
      <p:sp>
        <p:nvSpPr>
          <p:cNvPr id="7" name="Rectangle 3"/>
          <p:cNvSpPr txBox="1">
            <a:spLocks noChangeArrowheads="1"/>
          </p:cNvSpPr>
          <p:nvPr/>
        </p:nvSpPr>
        <p:spPr bwMode="auto">
          <a:xfrm>
            <a:off x="685800" y="4495800"/>
            <a:ext cx="8458200" cy="2438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Party delegates from 50 States convene</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Winner of the party’s primary election announced</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The party’s candidate for President is announced</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Nominee presents himself </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lang="en-US" sz="2800" kern="0" dirty="0" smtClean="0">
                <a:latin typeface="+mn-lt"/>
              </a:rPr>
              <a:t>Nominee presents his running mate for Vice President</a:t>
            </a: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pic>
        <p:nvPicPr>
          <p:cNvPr id="3789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17293" y="1447800"/>
            <a:ext cx="3910013" cy="2606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789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64123" y="1465793"/>
            <a:ext cx="3900954" cy="2599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Rectangle 1026"/>
          <p:cNvSpPr>
            <a:spLocks noGrp="1" noChangeArrowheads="1"/>
          </p:cNvSpPr>
          <p:nvPr>
            <p:ph type="title"/>
          </p:nvPr>
        </p:nvSpPr>
        <p:spPr>
          <a:xfrm>
            <a:off x="457200" y="533400"/>
            <a:ext cx="7772400" cy="1143000"/>
          </a:xfrm>
        </p:spPr>
        <p:txBody>
          <a:bodyPr/>
          <a:lstStyle/>
          <a:p>
            <a:r>
              <a:rPr lang="en-US" b="1" dirty="0"/>
              <a:t>After the Conventions: </a:t>
            </a:r>
            <a:br>
              <a:rPr lang="en-US" b="1" dirty="0"/>
            </a:br>
            <a:r>
              <a:rPr lang="en-US" b="1" dirty="0"/>
              <a:t>The Gloves Come Off</a:t>
            </a:r>
          </a:p>
        </p:txBody>
      </p:sp>
      <p:sp>
        <p:nvSpPr>
          <p:cNvPr id="61443" name="Rectangle 1027"/>
          <p:cNvSpPr>
            <a:spLocks noGrp="1" noChangeArrowheads="1"/>
          </p:cNvSpPr>
          <p:nvPr>
            <p:ph type="body" idx="1"/>
          </p:nvPr>
        </p:nvSpPr>
        <p:spPr>
          <a:xfrm>
            <a:off x="381000" y="2362200"/>
            <a:ext cx="4648200" cy="3581400"/>
          </a:xfrm>
        </p:spPr>
        <p:txBody>
          <a:bodyPr/>
          <a:lstStyle/>
          <a:p>
            <a:r>
              <a:rPr lang="en-US" dirty="0"/>
              <a:t>Campaign Ad Blitz</a:t>
            </a:r>
          </a:p>
          <a:p>
            <a:r>
              <a:rPr lang="en-US" dirty="0"/>
              <a:t>Stump Speeches and Campaign </a:t>
            </a:r>
            <a:r>
              <a:rPr lang="en-US" dirty="0" smtClean="0"/>
              <a:t>Caravans</a:t>
            </a:r>
          </a:p>
          <a:p>
            <a:r>
              <a:rPr lang="en-US" dirty="0" smtClean="0"/>
              <a:t>Presidential polls</a:t>
            </a:r>
            <a:r>
              <a:rPr lang="en-US" dirty="0"/>
              <a:t>, </a:t>
            </a:r>
            <a:r>
              <a:rPr lang="en-US" dirty="0" smtClean="0"/>
              <a:t>polls, and </a:t>
            </a:r>
            <a:r>
              <a:rPr lang="en-US" dirty="0"/>
              <a:t>m</a:t>
            </a:r>
            <a:r>
              <a:rPr lang="en-US" dirty="0" smtClean="0"/>
              <a:t>ore </a:t>
            </a:r>
            <a:r>
              <a:rPr lang="en-US" dirty="0"/>
              <a:t>p</a:t>
            </a:r>
            <a:r>
              <a:rPr lang="en-US" dirty="0" smtClean="0"/>
              <a:t>olls</a:t>
            </a:r>
            <a:endParaRPr lang="en-US" dirty="0"/>
          </a:p>
          <a:p>
            <a:r>
              <a:rPr lang="en-US" dirty="0"/>
              <a:t>Focus on </a:t>
            </a:r>
            <a:r>
              <a:rPr lang="en-US" dirty="0" smtClean="0"/>
              <a:t>swing states</a:t>
            </a:r>
            <a:endParaRPr lang="en-US" dirty="0"/>
          </a:p>
        </p:txBody>
      </p:sp>
      <p:pic>
        <p:nvPicPr>
          <p:cNvPr id="5" name="Picture 4" descr="800px-Billboard_Challenging_the_validity_of_Barack_Obama's_Birth_Certificate.JPG"/>
          <p:cNvPicPr>
            <a:picLocks noChangeAspect="1"/>
          </p:cNvPicPr>
          <p:nvPr/>
        </p:nvPicPr>
        <p:blipFill>
          <a:blip r:embed="rId3" cstate="print"/>
          <a:stretch>
            <a:fillRect/>
          </a:stretch>
        </p:blipFill>
        <p:spPr>
          <a:xfrm>
            <a:off x="4724400" y="1905000"/>
            <a:ext cx="4064000" cy="2438400"/>
          </a:xfrm>
          <a:prstGeom prst="rect">
            <a:avLst/>
          </a:prstGeom>
        </p:spPr>
      </p:pic>
      <p:sp>
        <p:nvSpPr>
          <p:cNvPr id="6" name="TextBox 5"/>
          <p:cNvSpPr txBox="1"/>
          <p:nvPr/>
        </p:nvSpPr>
        <p:spPr>
          <a:xfrm>
            <a:off x="4648200" y="4343400"/>
            <a:ext cx="4191000" cy="400110"/>
          </a:xfrm>
          <a:prstGeom prst="rect">
            <a:avLst/>
          </a:prstGeom>
          <a:noFill/>
        </p:spPr>
        <p:txBody>
          <a:bodyPr wrap="square" rtlCol="0">
            <a:spAutoFit/>
          </a:bodyPr>
          <a:lstStyle/>
          <a:p>
            <a:pPr>
              <a:buNone/>
            </a:pPr>
            <a:r>
              <a:rPr lang="en-US" sz="2000" dirty="0" smtClean="0"/>
              <a:t>Obama birth certificate controversy</a:t>
            </a:r>
            <a:endParaRPr lang="en-US" sz="20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57500"/>
            <a:ext cx="7772400" cy="1143000"/>
          </a:xfrm>
        </p:spPr>
        <p:txBody>
          <a:bodyPr/>
          <a:lstStyle/>
          <a:p>
            <a:r>
              <a:rPr lang="en-US" b="1" dirty="0"/>
              <a:t>The American party </a:t>
            </a:r>
            <a:r>
              <a:rPr lang="en-US" b="1" dirty="0" smtClean="0"/>
              <a:t>system</a:t>
            </a:r>
            <a:endParaRPr lang="en-US" b="1"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Swing States (2008)</a:t>
            </a:r>
            <a:br>
              <a:rPr lang="en-US" dirty="0" smtClean="0"/>
            </a:br>
            <a:endParaRPr lang="en-US" dirty="0"/>
          </a:p>
        </p:txBody>
      </p:sp>
      <p:sp>
        <p:nvSpPr>
          <p:cNvPr id="5" name="TextBox 4"/>
          <p:cNvSpPr txBox="1"/>
          <p:nvPr/>
        </p:nvSpPr>
        <p:spPr>
          <a:xfrm>
            <a:off x="3124200" y="5410200"/>
            <a:ext cx="3505200" cy="338554"/>
          </a:xfrm>
          <a:prstGeom prst="rect">
            <a:avLst/>
          </a:prstGeom>
          <a:noFill/>
        </p:spPr>
        <p:txBody>
          <a:bodyPr wrap="square" rtlCol="0">
            <a:spAutoFit/>
          </a:bodyPr>
          <a:lstStyle/>
          <a:p>
            <a:pPr>
              <a:buNone/>
            </a:pPr>
            <a:r>
              <a:rPr lang="en-US" sz="1600" dirty="0" smtClean="0"/>
              <a:t>Source: wikipedia.org</a:t>
            </a:r>
            <a:endParaRPr lang="en-US" sz="1600" dirty="0"/>
          </a:p>
        </p:txBody>
      </p:sp>
      <p:pic>
        <p:nvPicPr>
          <p:cNvPr id="3993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4000" y="1657350"/>
            <a:ext cx="6096000" cy="3541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a:t>
            </a:r>
            <a:endParaRPr lang="en-US" dirty="0"/>
          </a:p>
        </p:txBody>
      </p:sp>
      <p:sp>
        <p:nvSpPr>
          <p:cNvPr id="6" name="TextBox 5"/>
          <p:cNvSpPr txBox="1"/>
          <p:nvPr/>
        </p:nvSpPr>
        <p:spPr>
          <a:xfrm>
            <a:off x="5334000" y="6488668"/>
            <a:ext cx="3810000" cy="369332"/>
          </a:xfrm>
          <a:prstGeom prst="rect">
            <a:avLst/>
          </a:prstGeom>
          <a:noFill/>
        </p:spPr>
        <p:txBody>
          <a:bodyPr wrap="square" rtlCol="0">
            <a:spAutoFit/>
          </a:bodyPr>
          <a:lstStyle/>
          <a:p>
            <a:pPr>
              <a:buNone/>
            </a:pPr>
            <a:r>
              <a:rPr lang="en-US" sz="1800" dirty="0" smtClean="0"/>
              <a:t>Source: www.rasmussenreports.com</a:t>
            </a:r>
            <a:endParaRPr lang="en-US" sz="1800" dirty="0"/>
          </a:p>
        </p:txBody>
      </p:sp>
      <p:pic>
        <p:nvPicPr>
          <p:cNvPr id="3789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71600" y="116037"/>
            <a:ext cx="6400800" cy="6400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381000" y="228600"/>
            <a:ext cx="8458200" cy="2362200"/>
          </a:xfrm>
        </p:spPr>
        <p:txBody>
          <a:bodyPr/>
          <a:lstStyle/>
          <a:p>
            <a:r>
              <a:rPr lang="en-US" sz="3600" dirty="0" smtClean="0"/>
              <a:t>The election campaign is </a:t>
            </a:r>
            <a:br>
              <a:rPr lang="en-US" sz="3600" dirty="0" smtClean="0"/>
            </a:br>
            <a:r>
              <a:rPr lang="en-US" sz="3600" dirty="0" smtClean="0"/>
              <a:t>in full swing:</a:t>
            </a:r>
            <a:br>
              <a:rPr lang="en-US" sz="3600" dirty="0" smtClean="0"/>
            </a:br>
            <a:r>
              <a:rPr lang="en-US" sz="3600" dirty="0" smtClean="0"/>
              <a:t/>
            </a:r>
            <a:br>
              <a:rPr lang="en-US" sz="3600" dirty="0" smtClean="0"/>
            </a:br>
            <a:r>
              <a:rPr lang="en-US" sz="3600" dirty="0" smtClean="0"/>
              <a:t>Swing states flooded with TV ads</a:t>
            </a:r>
            <a:endParaRPr lang="en-US" sz="3600" dirty="0"/>
          </a:p>
        </p:txBody>
      </p:sp>
      <p:sp>
        <p:nvSpPr>
          <p:cNvPr id="7" name="Rectangle 6"/>
          <p:cNvSpPr/>
          <p:nvPr/>
        </p:nvSpPr>
        <p:spPr>
          <a:xfrm>
            <a:off x="685800" y="5105400"/>
            <a:ext cx="7162800" cy="461665"/>
          </a:xfrm>
          <a:prstGeom prst="rect">
            <a:avLst/>
          </a:prstGeom>
        </p:spPr>
        <p:txBody>
          <a:bodyPr wrap="square">
            <a:spAutoFit/>
          </a:bodyPr>
          <a:lstStyle/>
          <a:p>
            <a:pPr>
              <a:buNone/>
            </a:pPr>
            <a:r>
              <a:rPr lang="en-US" sz="2400" dirty="0" smtClean="0">
                <a:solidFill>
                  <a:schemeClr val="tx1">
                    <a:lumMod val="95000"/>
                    <a:lumOff val="5000"/>
                  </a:schemeClr>
                </a:solidFill>
                <a:hlinkClick r:id="rId3"/>
              </a:rPr>
              <a:t>https://www.youtube.com/watch?v=sq3GGwgV7R0</a:t>
            </a:r>
            <a:r>
              <a:rPr lang="en-US" sz="2400" dirty="0" smtClean="0">
                <a:solidFill>
                  <a:schemeClr val="tx1">
                    <a:lumMod val="95000"/>
                    <a:lumOff val="5000"/>
                  </a:schemeClr>
                </a:solidFill>
              </a:rPr>
              <a:t> </a:t>
            </a:r>
          </a:p>
        </p:txBody>
      </p:sp>
      <p:sp>
        <p:nvSpPr>
          <p:cNvPr id="8" name="Rectangle 7"/>
          <p:cNvSpPr/>
          <p:nvPr/>
        </p:nvSpPr>
        <p:spPr>
          <a:xfrm>
            <a:off x="609600" y="5791200"/>
            <a:ext cx="7620000" cy="830997"/>
          </a:xfrm>
          <a:prstGeom prst="rect">
            <a:avLst/>
          </a:prstGeom>
        </p:spPr>
        <p:txBody>
          <a:bodyPr wrap="square">
            <a:spAutoFit/>
          </a:bodyPr>
          <a:lstStyle/>
          <a:p>
            <a:pPr>
              <a:buNone/>
            </a:pPr>
            <a:r>
              <a:rPr lang="en-US" sz="2400" dirty="0" smtClean="0">
                <a:hlinkClick r:id="rId4"/>
              </a:rPr>
              <a:t>http://www.youtube.com/watch?v=Ud3mMj0AZZk&amp;feature=player_detailpage</a:t>
            </a:r>
            <a:r>
              <a:rPr lang="en-US" sz="2400" dirty="0" smtClean="0"/>
              <a:t> </a:t>
            </a:r>
            <a:endParaRPr lang="en-US" sz="2400" dirty="0"/>
          </a:p>
        </p:txBody>
      </p:sp>
      <p:sp>
        <p:nvSpPr>
          <p:cNvPr id="10" name="TextBox 9"/>
          <p:cNvSpPr txBox="1"/>
          <p:nvPr/>
        </p:nvSpPr>
        <p:spPr>
          <a:xfrm>
            <a:off x="838200" y="2819400"/>
            <a:ext cx="7010400" cy="1077218"/>
          </a:xfrm>
          <a:prstGeom prst="rect">
            <a:avLst/>
          </a:prstGeom>
          <a:noFill/>
        </p:spPr>
        <p:txBody>
          <a:bodyPr wrap="square" rtlCol="0">
            <a:spAutoFit/>
          </a:bodyPr>
          <a:lstStyle/>
          <a:p>
            <a:pPr algn="ctr">
              <a:buNone/>
            </a:pPr>
            <a:r>
              <a:rPr lang="en-US" dirty="0" smtClean="0"/>
              <a:t>What do the following ads try to achieve and how do they do it?</a:t>
            </a:r>
          </a:p>
        </p:txBody>
      </p:sp>
      <p:sp>
        <p:nvSpPr>
          <p:cNvPr id="6" name="TextBox 5"/>
          <p:cNvSpPr txBox="1"/>
          <p:nvPr/>
        </p:nvSpPr>
        <p:spPr>
          <a:xfrm>
            <a:off x="609600" y="4114800"/>
            <a:ext cx="7391400" cy="830997"/>
          </a:xfrm>
          <a:prstGeom prst="rect">
            <a:avLst/>
          </a:prstGeom>
          <a:noFill/>
        </p:spPr>
        <p:txBody>
          <a:bodyPr wrap="square" rtlCol="0">
            <a:spAutoFit/>
          </a:bodyPr>
          <a:lstStyle/>
          <a:p>
            <a:pPr>
              <a:buNone/>
            </a:pPr>
            <a:r>
              <a:rPr lang="en-US" sz="2400" dirty="0" smtClean="0">
                <a:hlinkClick r:id="rId5"/>
              </a:rPr>
              <a:t>https://www.youtube.com/watch?v=G6vMqnP3TM4&amp;feature=related</a:t>
            </a:r>
            <a:r>
              <a:rPr lang="en-US" sz="2400" dirty="0" smtClean="0"/>
              <a:t> </a:t>
            </a:r>
            <a:endParaRPr lang="en-US" sz="240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381000" y="228600"/>
            <a:ext cx="8458200" cy="1600200"/>
          </a:xfrm>
        </p:spPr>
        <p:txBody>
          <a:bodyPr/>
          <a:lstStyle/>
          <a:p>
            <a:r>
              <a:rPr lang="en-US" dirty="0" smtClean="0"/>
              <a:t>What did you notice about the essence of these ads?</a:t>
            </a:r>
            <a:endParaRPr lang="en-US" dirty="0"/>
          </a:p>
        </p:txBody>
      </p:sp>
      <p:sp>
        <p:nvSpPr>
          <p:cNvPr id="3" name="TextBox 2"/>
          <p:cNvSpPr txBox="1"/>
          <p:nvPr/>
        </p:nvSpPr>
        <p:spPr>
          <a:xfrm>
            <a:off x="381000" y="2743200"/>
            <a:ext cx="8763000" cy="4007251"/>
          </a:xfrm>
          <a:prstGeom prst="rect">
            <a:avLst/>
          </a:prstGeom>
          <a:noFill/>
        </p:spPr>
        <p:txBody>
          <a:bodyPr wrap="square" rtlCol="0">
            <a:spAutoFit/>
          </a:bodyPr>
          <a:lstStyle/>
          <a:p>
            <a:pPr>
              <a:buNone/>
            </a:pPr>
            <a:r>
              <a:rPr lang="en-US" dirty="0" smtClean="0"/>
              <a:t>In Richmond in Virginia, a swing state media market, not a single positive presidential campaign message ran on television from June 9 through June 22, but attack ads ran 4,504 times. </a:t>
            </a:r>
          </a:p>
          <a:p>
            <a:pPr>
              <a:buNone/>
            </a:pPr>
            <a:endParaRPr lang="en-US" sz="1800" dirty="0" smtClean="0"/>
          </a:p>
          <a:p>
            <a:pPr>
              <a:buNone/>
            </a:pPr>
            <a:r>
              <a:rPr lang="en-US" dirty="0" smtClean="0"/>
              <a:t>	</a:t>
            </a:r>
            <a:r>
              <a:rPr lang="en-US" sz="2800" dirty="0" smtClean="0"/>
              <a:t>[source: Kantar Media, which tracks television 	advertising nationwide]</a:t>
            </a:r>
          </a:p>
          <a:p>
            <a:pPr>
              <a:buNone/>
            </a:pPr>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28600" y="228600"/>
            <a:ext cx="8763000" cy="1143000"/>
          </a:xfrm>
        </p:spPr>
        <p:txBody>
          <a:bodyPr/>
          <a:lstStyle/>
          <a:p>
            <a:r>
              <a:rPr lang="en-US" b="1" dirty="0" smtClean="0"/>
              <a:t>What do you need to be successful?</a:t>
            </a:r>
            <a:endParaRPr lang="en-US" b="1" dirty="0"/>
          </a:p>
        </p:txBody>
      </p:sp>
      <p:sp>
        <p:nvSpPr>
          <p:cNvPr id="51203" name="Rectangle 3"/>
          <p:cNvSpPr>
            <a:spLocks noGrp="1" noChangeArrowheads="1"/>
          </p:cNvSpPr>
          <p:nvPr>
            <p:ph type="body" idx="4294967295"/>
          </p:nvPr>
        </p:nvSpPr>
        <p:spPr>
          <a:xfrm>
            <a:off x="457200" y="1295400"/>
            <a:ext cx="7086600" cy="838200"/>
          </a:xfrm>
        </p:spPr>
        <p:txBody>
          <a:bodyPr/>
          <a:lstStyle/>
          <a:p>
            <a:pPr>
              <a:buNone/>
            </a:pPr>
            <a:r>
              <a:rPr lang="en-US" dirty="0" smtClean="0"/>
              <a:t>Name Recognition and personality</a:t>
            </a:r>
            <a:endParaRPr lang="en-US" dirty="0"/>
          </a:p>
        </p:txBody>
      </p:sp>
      <p:sp>
        <p:nvSpPr>
          <p:cNvPr id="5" name="Rectangle 3"/>
          <p:cNvSpPr txBox="1">
            <a:spLocks noChangeArrowheads="1"/>
          </p:cNvSpPr>
          <p:nvPr/>
        </p:nvSpPr>
        <p:spPr bwMode="auto">
          <a:xfrm>
            <a:off x="381000" y="2971800"/>
            <a:ext cx="8763000" cy="106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buNone/>
            </a:pPr>
            <a:r>
              <a:rPr kumimoji="0" lang="en-US" sz="3200" b="0" i="0" u="none" strike="noStrike" kern="0" cap="none" spc="0" normalizeH="0" baseline="0" noProof="0" dirty="0" smtClean="0">
                <a:ln>
                  <a:noFill/>
                </a:ln>
                <a:solidFill>
                  <a:schemeClr val="tx1"/>
                </a:solidFill>
                <a:effectLst/>
                <a:uLnTx/>
                <a:uFillTx/>
                <a:latin typeface="+mn-lt"/>
                <a:ea typeface="+mn-ea"/>
                <a:cs typeface="+mn-cs"/>
              </a:rPr>
              <a:t>Strong, competent, experienced, well organized campaign </a:t>
            </a:r>
            <a:r>
              <a:rPr lang="en-US" kern="0" dirty="0" smtClean="0"/>
              <a:t>team with sufficient number of volunteers</a:t>
            </a:r>
          </a:p>
          <a:p>
            <a:pPr lvl="0">
              <a:buNone/>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7" name="Rectangle 3"/>
          <p:cNvSpPr txBox="1">
            <a:spLocks noChangeArrowheads="1"/>
          </p:cNvSpPr>
          <p:nvPr/>
        </p:nvSpPr>
        <p:spPr bwMode="auto">
          <a:xfrm>
            <a:off x="381000" y="4267200"/>
            <a:ext cx="48006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Campaign strategy</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8" name="Rectangle 3"/>
          <p:cNvSpPr txBox="1">
            <a:spLocks noChangeArrowheads="1"/>
          </p:cNvSpPr>
          <p:nvPr/>
        </p:nvSpPr>
        <p:spPr bwMode="auto">
          <a:xfrm>
            <a:off x="381000" y="2133600"/>
            <a:ext cx="74676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Convincing political message</a:t>
            </a:r>
            <a:r>
              <a:rPr kumimoji="0" lang="en-US" sz="3200" b="0" i="0" u="none" strike="noStrike" kern="0" cap="none" spc="0" normalizeH="0" noProof="0" dirty="0" smtClean="0">
                <a:ln>
                  <a:noFill/>
                </a:ln>
                <a:solidFill>
                  <a:schemeClr val="tx1"/>
                </a:solidFill>
                <a:effectLst/>
                <a:uLnTx/>
                <a:uFillTx/>
                <a:latin typeface="+mn-lt"/>
                <a:ea typeface="+mn-ea"/>
                <a:cs typeface="+mn-cs"/>
              </a:rPr>
              <a:t> and agenda</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9" name="Rectangle 3"/>
          <p:cNvSpPr txBox="1">
            <a:spLocks noChangeArrowheads="1"/>
          </p:cNvSpPr>
          <p:nvPr/>
        </p:nvSpPr>
        <p:spPr bwMode="auto">
          <a:xfrm>
            <a:off x="457200" y="5867400"/>
            <a:ext cx="48006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Luck</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10" name="Rectangle 3"/>
          <p:cNvSpPr txBox="1">
            <a:spLocks noChangeArrowheads="1"/>
          </p:cNvSpPr>
          <p:nvPr/>
        </p:nvSpPr>
        <p:spPr bwMode="auto">
          <a:xfrm>
            <a:off x="457200" y="5105400"/>
            <a:ext cx="48006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Money</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P spid="5" grpId="0"/>
      <p:bldP spid="7" grpId="0"/>
      <p:bldP spid="8" grpId="0"/>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685800" y="152400"/>
            <a:ext cx="7772400" cy="1143000"/>
          </a:xfrm>
        </p:spPr>
        <p:txBody>
          <a:bodyPr/>
          <a:lstStyle/>
          <a:p>
            <a:r>
              <a:rPr lang="en-US" b="1" dirty="0"/>
              <a:t>Barack </a:t>
            </a:r>
            <a:r>
              <a:rPr lang="en-US" b="1" dirty="0" smtClean="0"/>
              <a:t>Obama</a:t>
            </a:r>
            <a:br>
              <a:rPr lang="en-US" b="1" dirty="0" smtClean="0"/>
            </a:br>
            <a:r>
              <a:rPr lang="en-US" b="1" dirty="0" smtClean="0"/>
              <a:t>What do you know about him?</a:t>
            </a:r>
            <a:endParaRPr lang="en-US" b="1" dirty="0"/>
          </a:p>
        </p:txBody>
      </p:sp>
      <p:pic>
        <p:nvPicPr>
          <p:cNvPr id="129028" name="Picture 4" descr="Barack Obama"/>
          <p:cNvPicPr>
            <a:picLocks noGrp="1" noChangeAspect="1" noChangeArrowheads="1"/>
          </p:cNvPicPr>
          <p:nvPr>
            <p:ph sz="half" idx="1"/>
          </p:nvPr>
        </p:nvPicPr>
        <p:blipFill>
          <a:blip r:embed="rId3" cstate="print"/>
          <a:srcRect/>
          <a:stretch>
            <a:fillRect/>
          </a:stretch>
        </p:blipFill>
        <p:spPr>
          <a:xfrm>
            <a:off x="228600" y="1905000"/>
            <a:ext cx="3170237" cy="3962400"/>
          </a:xfrm>
          <a:noFill/>
          <a:ln/>
        </p:spPr>
      </p:pic>
      <p:sp>
        <p:nvSpPr>
          <p:cNvPr id="129027" name="Rectangle 3"/>
          <p:cNvSpPr>
            <a:spLocks noGrp="1" noChangeArrowheads="1"/>
          </p:cNvSpPr>
          <p:nvPr>
            <p:ph type="body" sz="half" idx="2"/>
          </p:nvPr>
        </p:nvSpPr>
        <p:spPr>
          <a:xfrm>
            <a:off x="3810000" y="1676400"/>
            <a:ext cx="5334000" cy="4953000"/>
          </a:xfrm>
        </p:spPr>
        <p:txBody>
          <a:bodyPr/>
          <a:lstStyle/>
          <a:p>
            <a:r>
              <a:rPr lang="en-US" dirty="0" smtClean="0"/>
              <a:t>Born in Hawaii</a:t>
            </a:r>
          </a:p>
          <a:p>
            <a:r>
              <a:rPr lang="en-US" dirty="0" smtClean="0"/>
              <a:t>Studied at Columbia and Harvard University</a:t>
            </a:r>
          </a:p>
          <a:p>
            <a:r>
              <a:rPr lang="en-US" dirty="0" smtClean="0"/>
              <a:t>Worked at Wall Street for a short while</a:t>
            </a:r>
          </a:p>
          <a:p>
            <a:r>
              <a:rPr lang="en-US" dirty="0" smtClean="0"/>
              <a:t>Became a community organizer in Chicago</a:t>
            </a:r>
          </a:p>
          <a:p>
            <a:r>
              <a:rPr lang="en-US" dirty="0" smtClean="0"/>
              <a:t>Senator </a:t>
            </a:r>
            <a:r>
              <a:rPr lang="en-US" dirty="0"/>
              <a:t>from Illinois 	2004 -   </a:t>
            </a:r>
            <a:r>
              <a:rPr lang="en-US" dirty="0" smtClean="0"/>
              <a:t>2008</a:t>
            </a:r>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685800" y="304800"/>
            <a:ext cx="7772400" cy="1143000"/>
          </a:xfrm>
        </p:spPr>
        <p:txBody>
          <a:bodyPr/>
          <a:lstStyle/>
          <a:p>
            <a:r>
              <a:rPr lang="en-US" b="1" dirty="0"/>
              <a:t>Mitt </a:t>
            </a:r>
            <a:r>
              <a:rPr lang="en-US" b="1" dirty="0" smtClean="0"/>
              <a:t>Romney</a:t>
            </a:r>
            <a:br>
              <a:rPr lang="en-US" b="1" dirty="0" smtClean="0"/>
            </a:br>
            <a:r>
              <a:rPr lang="en-US" b="1" dirty="0" smtClean="0"/>
              <a:t>What do you know about him?</a:t>
            </a:r>
            <a:endParaRPr lang="en-US" b="1" dirty="0"/>
          </a:p>
        </p:txBody>
      </p:sp>
      <p:pic>
        <p:nvPicPr>
          <p:cNvPr id="123908" name="Picture 4" descr="Mitt Romney"/>
          <p:cNvPicPr>
            <a:picLocks noGrp="1" noChangeAspect="1" noChangeArrowheads="1"/>
          </p:cNvPicPr>
          <p:nvPr>
            <p:ph sz="half" idx="1"/>
          </p:nvPr>
        </p:nvPicPr>
        <p:blipFill>
          <a:blip r:embed="rId3" cstate="print"/>
          <a:srcRect/>
          <a:stretch>
            <a:fillRect/>
          </a:stretch>
        </p:blipFill>
        <p:spPr>
          <a:xfrm>
            <a:off x="228600" y="1981200"/>
            <a:ext cx="3022600" cy="4114800"/>
          </a:xfrm>
          <a:noFill/>
          <a:ln/>
        </p:spPr>
      </p:pic>
      <p:sp>
        <p:nvSpPr>
          <p:cNvPr id="123907" name="Rectangle 3"/>
          <p:cNvSpPr>
            <a:spLocks noGrp="1" noChangeArrowheads="1"/>
          </p:cNvSpPr>
          <p:nvPr>
            <p:ph type="body" sz="half" idx="2"/>
          </p:nvPr>
        </p:nvSpPr>
        <p:spPr>
          <a:xfrm>
            <a:off x="3733800" y="1981200"/>
            <a:ext cx="5410200" cy="3962400"/>
          </a:xfrm>
        </p:spPr>
        <p:txBody>
          <a:bodyPr/>
          <a:lstStyle/>
          <a:p>
            <a:endParaRPr lang="en-US" sz="2800" dirty="0" smtClean="0"/>
          </a:p>
          <a:p>
            <a:r>
              <a:rPr lang="en-US" sz="2800" dirty="0" smtClean="0"/>
              <a:t>Harvard graduate </a:t>
            </a:r>
          </a:p>
          <a:p>
            <a:r>
              <a:rPr lang="en-US" sz="2800" dirty="0" smtClean="0"/>
              <a:t>Former successful investment banker</a:t>
            </a:r>
          </a:p>
          <a:p>
            <a:r>
              <a:rPr lang="en-US" sz="2800" dirty="0" smtClean="0"/>
              <a:t>Governor of Massachusetts </a:t>
            </a:r>
          </a:p>
          <a:p>
            <a:pPr lvl="1">
              <a:buFontTx/>
              <a:buNone/>
            </a:pPr>
            <a:r>
              <a:rPr lang="en-US" dirty="0" smtClean="0"/>
              <a:t>	2002 – 2006</a:t>
            </a:r>
          </a:p>
          <a:p>
            <a:r>
              <a:rPr lang="en-US" sz="2800" dirty="0" smtClean="0"/>
              <a:t>Mormon</a:t>
            </a:r>
            <a:endParaRPr lang="en-US" sz="2800"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26"/>
          <p:cNvSpPr>
            <a:spLocks noGrp="1" noChangeArrowheads="1"/>
          </p:cNvSpPr>
          <p:nvPr>
            <p:ph type="title"/>
          </p:nvPr>
        </p:nvSpPr>
        <p:spPr>
          <a:xfrm>
            <a:off x="685800" y="2857500"/>
            <a:ext cx="7772400" cy="1143000"/>
          </a:xfrm>
        </p:spPr>
        <p:txBody>
          <a:bodyPr/>
          <a:lstStyle/>
          <a:p>
            <a:r>
              <a:rPr lang="en-US" b="1" dirty="0" smtClean="0"/>
              <a:t>What are Obama’s and Romney’s advantages and disadvantages?</a:t>
            </a:r>
            <a:endParaRPr lang="en-US" b="1"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26"/>
          <p:cNvSpPr>
            <a:spLocks noGrp="1" noChangeArrowheads="1"/>
          </p:cNvSpPr>
          <p:nvPr>
            <p:ph type="title"/>
          </p:nvPr>
        </p:nvSpPr>
        <p:spPr>
          <a:xfrm>
            <a:off x="685800" y="0"/>
            <a:ext cx="7772400" cy="1143000"/>
          </a:xfrm>
        </p:spPr>
        <p:txBody>
          <a:bodyPr/>
          <a:lstStyle/>
          <a:p>
            <a:r>
              <a:rPr lang="en-US" b="1" dirty="0"/>
              <a:t>Incumbents versus Challengers</a:t>
            </a:r>
          </a:p>
        </p:txBody>
      </p:sp>
      <p:sp>
        <p:nvSpPr>
          <p:cNvPr id="55299" name="Rectangle 1027"/>
          <p:cNvSpPr>
            <a:spLocks noGrp="1" noChangeArrowheads="1"/>
          </p:cNvSpPr>
          <p:nvPr>
            <p:ph type="body" idx="1"/>
          </p:nvPr>
        </p:nvSpPr>
        <p:spPr>
          <a:xfrm>
            <a:off x="685800" y="1295400"/>
            <a:ext cx="7772400" cy="5334000"/>
          </a:xfrm>
        </p:spPr>
        <p:txBody>
          <a:bodyPr/>
          <a:lstStyle/>
          <a:p>
            <a:r>
              <a:rPr lang="en-US" sz="2800" dirty="0"/>
              <a:t>Incumbents have the advantage:</a:t>
            </a:r>
          </a:p>
          <a:p>
            <a:pPr lvl="1"/>
            <a:r>
              <a:rPr lang="en-US" sz="2600" dirty="0" smtClean="0"/>
              <a:t>Name </a:t>
            </a:r>
            <a:r>
              <a:rPr lang="en-US" sz="2600" dirty="0"/>
              <a:t>recognition</a:t>
            </a:r>
          </a:p>
          <a:p>
            <a:pPr lvl="1"/>
            <a:r>
              <a:rPr lang="en-US" sz="2600" dirty="0" smtClean="0"/>
              <a:t>Can build on organization/volunteers from first campaign</a:t>
            </a:r>
          </a:p>
          <a:p>
            <a:pPr lvl="1"/>
            <a:r>
              <a:rPr lang="en-US" sz="2600" dirty="0" smtClean="0"/>
              <a:t>Can build on fundraising infrastructure from first campaign</a:t>
            </a:r>
            <a:endParaRPr lang="en-US" sz="2600" dirty="0"/>
          </a:p>
          <a:p>
            <a:r>
              <a:rPr lang="en-US" sz="2800" dirty="0"/>
              <a:t>Challengers can do well if the incumbent</a:t>
            </a:r>
          </a:p>
          <a:p>
            <a:pPr lvl="1"/>
            <a:r>
              <a:rPr lang="en-US" sz="2600" dirty="0" smtClean="0"/>
              <a:t>Can be blamed for negative developments</a:t>
            </a:r>
          </a:p>
          <a:p>
            <a:pPr lvl="1"/>
            <a:r>
              <a:rPr lang="en-US" sz="2600" dirty="0" smtClean="0"/>
              <a:t>Is </a:t>
            </a:r>
            <a:r>
              <a:rPr lang="en-US" sz="2600" dirty="0"/>
              <a:t>associated with unpopular policies</a:t>
            </a:r>
          </a:p>
          <a:p>
            <a:pPr lvl="1"/>
            <a:r>
              <a:rPr lang="en-US" sz="2600" dirty="0"/>
              <a:t>Is not as charismatic as the </a:t>
            </a:r>
            <a:r>
              <a:rPr lang="en-US" sz="2600" dirty="0" smtClean="0"/>
              <a:t>challenger</a:t>
            </a:r>
          </a:p>
          <a:p>
            <a:pPr lvl="1"/>
            <a:r>
              <a:rPr lang="en-US" sz="2600" dirty="0" smtClean="0"/>
              <a:t>Suffers from recent scandal</a:t>
            </a:r>
          </a:p>
          <a:p>
            <a:pPr lvl="1"/>
            <a:endParaRPr lang="en-US" sz="2600" dirty="0" smtClean="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0" y="304800"/>
            <a:ext cx="9220200" cy="1143000"/>
          </a:xfrm>
        </p:spPr>
        <p:txBody>
          <a:bodyPr/>
          <a:lstStyle/>
          <a:p>
            <a:r>
              <a:rPr lang="en-US" b="1" dirty="0" smtClean="0"/>
              <a:t>What will be the key Election Issues?</a:t>
            </a:r>
            <a:endParaRPr lang="en-US" b="1" dirty="0"/>
          </a:p>
        </p:txBody>
      </p:sp>
      <p:sp>
        <p:nvSpPr>
          <p:cNvPr id="7" name="Content Placeholder 6"/>
          <p:cNvSpPr>
            <a:spLocks noGrp="1"/>
          </p:cNvSpPr>
          <p:nvPr>
            <p:ph idx="1"/>
          </p:nvPr>
        </p:nvSpPr>
        <p:spPr>
          <a:xfrm>
            <a:off x="2514600" y="1981200"/>
            <a:ext cx="5943600" cy="3505200"/>
          </a:xfrm>
        </p:spPr>
        <p:txBody>
          <a:bodyPr/>
          <a:lstStyle/>
          <a:p>
            <a:pPr marL="514350" indent="-514350">
              <a:lnSpc>
                <a:spcPct val="150000"/>
              </a:lnSpc>
              <a:buFont typeface="+mj-lt"/>
              <a:buAutoNum type="arabicPeriod"/>
            </a:pPr>
            <a:r>
              <a:rPr lang="en-US" sz="3600" dirty="0" smtClean="0"/>
              <a:t>The economy</a:t>
            </a:r>
          </a:p>
          <a:p>
            <a:pPr marL="514350" indent="-514350">
              <a:lnSpc>
                <a:spcPct val="150000"/>
              </a:lnSpc>
              <a:buFont typeface="+mj-lt"/>
              <a:buAutoNum type="arabicPeriod"/>
            </a:pPr>
            <a:r>
              <a:rPr lang="en-US" sz="3600" dirty="0" smtClean="0"/>
              <a:t>Health care </a:t>
            </a:r>
            <a:r>
              <a:rPr lang="en-US" sz="3600" dirty="0"/>
              <a:t>r</a:t>
            </a:r>
            <a:r>
              <a:rPr lang="en-US" sz="3600" dirty="0" smtClean="0"/>
              <a:t>eform</a:t>
            </a:r>
          </a:p>
          <a:p>
            <a:pPr marL="514350" indent="-514350">
              <a:lnSpc>
                <a:spcPct val="150000"/>
              </a:lnSpc>
              <a:buFont typeface="+mj-lt"/>
              <a:buAutoNum type="arabicPeriod"/>
            </a:pPr>
            <a:r>
              <a:rPr lang="en-US" sz="3600" dirty="0" smtClean="0"/>
              <a:t>Budget &amp; fiscal policies</a:t>
            </a:r>
            <a:endParaRPr lang="en-US" sz="36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Rot="1" noChangeArrowheads="1"/>
          </p:cNvSpPr>
          <p:nvPr>
            <p:ph type="title" sz="quarter"/>
          </p:nvPr>
        </p:nvSpPr>
        <p:spPr>
          <a:xfrm>
            <a:off x="685800" y="152400"/>
            <a:ext cx="7772400" cy="1143000"/>
          </a:xfrm>
        </p:spPr>
        <p:txBody>
          <a:bodyPr/>
          <a:lstStyle/>
          <a:p>
            <a:r>
              <a:rPr lang="en-US" sz="4000" b="1" dirty="0">
                <a:solidFill>
                  <a:schemeClr val="tx1"/>
                </a:solidFill>
              </a:rPr>
              <a:t>The American party system</a:t>
            </a:r>
            <a:br>
              <a:rPr lang="en-US" sz="4000" b="1" dirty="0">
                <a:solidFill>
                  <a:schemeClr val="tx1"/>
                </a:solidFill>
              </a:rPr>
            </a:br>
            <a:r>
              <a:rPr lang="en-US" sz="2800" b="1" dirty="0">
                <a:solidFill>
                  <a:schemeClr val="tx1"/>
                </a:solidFill>
              </a:rPr>
              <a:t>- </a:t>
            </a:r>
            <a:r>
              <a:rPr lang="en-US" sz="2800" b="1" dirty="0" smtClean="0">
                <a:solidFill>
                  <a:schemeClr val="tx1"/>
                </a:solidFill>
              </a:rPr>
              <a:t>Which are the </a:t>
            </a:r>
            <a:r>
              <a:rPr lang="en-US" sz="2800" b="1" dirty="0">
                <a:solidFill>
                  <a:schemeClr val="tx1"/>
                </a:solidFill>
              </a:rPr>
              <a:t>two Major parties ? -</a:t>
            </a:r>
          </a:p>
        </p:txBody>
      </p:sp>
      <p:pic>
        <p:nvPicPr>
          <p:cNvPr id="11" name="Picture 1062" descr="donkey_cropped_600"/>
          <p:cNvPicPr>
            <a:picLocks noChangeAspect="1" noChangeArrowheads="1"/>
          </p:cNvPicPr>
          <p:nvPr/>
        </p:nvPicPr>
        <p:blipFill>
          <a:blip r:embed="rId3" cstate="print"/>
          <a:srcRect/>
          <a:stretch>
            <a:fillRect/>
          </a:stretch>
        </p:blipFill>
        <p:spPr bwMode="auto">
          <a:xfrm>
            <a:off x="685800" y="1733550"/>
            <a:ext cx="2857500" cy="4895850"/>
          </a:xfrm>
          <a:prstGeom prst="rect">
            <a:avLst/>
          </a:prstGeom>
          <a:noFill/>
        </p:spPr>
      </p:pic>
      <p:pic>
        <p:nvPicPr>
          <p:cNvPr id="12" name="Picture 1063" descr="elefant_cropped_600"/>
          <p:cNvPicPr>
            <a:picLocks noChangeAspect="1" noChangeArrowheads="1"/>
          </p:cNvPicPr>
          <p:nvPr/>
        </p:nvPicPr>
        <p:blipFill>
          <a:blip r:embed="rId4" cstate="print"/>
          <a:srcRect/>
          <a:stretch>
            <a:fillRect/>
          </a:stretch>
        </p:blipFill>
        <p:spPr bwMode="auto">
          <a:xfrm>
            <a:off x="4876800" y="2070100"/>
            <a:ext cx="3529013" cy="43307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1143000"/>
          </a:xfrm>
        </p:spPr>
        <p:txBody>
          <a:bodyPr/>
          <a:lstStyle/>
          <a:p>
            <a:r>
              <a:rPr lang="en-US" dirty="0" smtClean="0"/>
              <a:t>Other Factors</a:t>
            </a:r>
            <a:endParaRPr lang="en-US" dirty="0"/>
          </a:p>
        </p:txBody>
      </p:sp>
      <p:sp>
        <p:nvSpPr>
          <p:cNvPr id="3" name="Content Placeholder 2"/>
          <p:cNvSpPr>
            <a:spLocks noGrp="1"/>
          </p:cNvSpPr>
          <p:nvPr>
            <p:ph idx="1"/>
          </p:nvPr>
        </p:nvSpPr>
        <p:spPr>
          <a:xfrm>
            <a:off x="533400" y="914400"/>
            <a:ext cx="7772400" cy="4114800"/>
          </a:xfrm>
        </p:spPr>
        <p:txBody>
          <a:bodyPr/>
          <a:lstStyle/>
          <a:p>
            <a:r>
              <a:rPr lang="en-US" dirty="0" smtClean="0"/>
              <a:t>Unforeseen events at home (natural disaster, etc.)</a:t>
            </a:r>
          </a:p>
          <a:p>
            <a:r>
              <a:rPr lang="en-US" dirty="0" smtClean="0"/>
              <a:t>Global affairs</a:t>
            </a:r>
          </a:p>
          <a:p>
            <a:r>
              <a:rPr lang="en-US" dirty="0" smtClean="0"/>
              <a:t>Others (Obama’s public support of gay marriage)</a:t>
            </a:r>
            <a:endParaRPr lang="en-US" dirty="0"/>
          </a:p>
        </p:txBody>
      </p:sp>
      <p:pic>
        <p:nvPicPr>
          <p:cNvPr id="74754" name="Picture 2" descr="C:\Documents and Settings\Nershik\My Documents\My Pictures\Pictures of Presentation\Obama-in-front-of-flag-jpg.jpg"/>
          <p:cNvPicPr>
            <a:picLocks noChangeAspect="1" noChangeArrowheads="1"/>
          </p:cNvPicPr>
          <p:nvPr/>
        </p:nvPicPr>
        <p:blipFill>
          <a:blip r:embed="rId3" cstate="print"/>
          <a:srcRect/>
          <a:stretch>
            <a:fillRect/>
          </a:stretch>
        </p:blipFill>
        <p:spPr bwMode="auto">
          <a:xfrm>
            <a:off x="4343400" y="3200400"/>
            <a:ext cx="4159086" cy="2341163"/>
          </a:xfrm>
          <a:prstGeom prst="rect">
            <a:avLst/>
          </a:prstGeom>
          <a:noFill/>
        </p:spPr>
      </p:pic>
      <p:sp>
        <p:nvSpPr>
          <p:cNvPr id="6" name="Rectangle 5"/>
          <p:cNvSpPr/>
          <p:nvPr/>
        </p:nvSpPr>
        <p:spPr>
          <a:xfrm>
            <a:off x="152400" y="5029200"/>
            <a:ext cx="4648200" cy="2591479"/>
          </a:xfrm>
          <a:prstGeom prst="rect">
            <a:avLst/>
          </a:prstGeom>
        </p:spPr>
        <p:txBody>
          <a:bodyPr wrap="square">
            <a:spAutoFit/>
          </a:bodyPr>
          <a:lstStyle/>
          <a:p>
            <a:pPr>
              <a:buNone/>
            </a:pPr>
            <a:r>
              <a:rPr lang="en-US" sz="2400" b="1" dirty="0" smtClean="0"/>
              <a:t>“Social issues may not turn election but will influence voters</a:t>
            </a:r>
          </a:p>
          <a:p>
            <a:pPr>
              <a:buNone/>
            </a:pPr>
            <a:r>
              <a:rPr lang="en-US" sz="2000" b="1" i="1" dirty="0" smtClean="0"/>
              <a:t>Analysts say Obama's support of gay marriage could be risky in swing states”</a:t>
            </a:r>
          </a:p>
          <a:p>
            <a:pPr>
              <a:buNone/>
            </a:pPr>
            <a:r>
              <a:rPr lang="en-US" dirty="0" smtClean="0">
                <a:solidFill>
                  <a:srgbClr val="000000"/>
                </a:solidFill>
              </a:rPr>
              <a:t/>
            </a:r>
            <a:br>
              <a:rPr lang="en-US" dirty="0" smtClean="0">
                <a:solidFill>
                  <a:srgbClr val="000000"/>
                </a:solidFill>
              </a:rPr>
            </a:br>
            <a:endParaRPr lang="en-US" u="none" strike="noStrike" dirty="0">
              <a:solidFill>
                <a:srgbClr val="000000"/>
              </a:solidFill>
            </a:endParaRPr>
          </a:p>
        </p:txBody>
      </p:sp>
      <p:sp>
        <p:nvSpPr>
          <p:cNvPr id="7" name="TextBox 6"/>
          <p:cNvSpPr txBox="1"/>
          <p:nvPr/>
        </p:nvSpPr>
        <p:spPr>
          <a:xfrm>
            <a:off x="4495800" y="5943600"/>
            <a:ext cx="4191000" cy="369332"/>
          </a:xfrm>
          <a:prstGeom prst="rect">
            <a:avLst/>
          </a:prstGeom>
          <a:noFill/>
        </p:spPr>
        <p:txBody>
          <a:bodyPr wrap="square" rtlCol="0">
            <a:spAutoFit/>
          </a:bodyPr>
          <a:lstStyle/>
          <a:p>
            <a:pPr>
              <a:buNone/>
            </a:pPr>
            <a:r>
              <a:rPr lang="en-US" sz="1800" dirty="0" smtClean="0"/>
              <a:t>Source: cnn.com</a:t>
            </a:r>
            <a:endParaRPr lang="en-US" sz="1800"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0" y="2209800"/>
            <a:ext cx="9220200" cy="1143000"/>
          </a:xfrm>
        </p:spPr>
        <p:txBody>
          <a:bodyPr/>
          <a:lstStyle/>
          <a:p>
            <a:r>
              <a:rPr lang="en-US" b="1" dirty="0" smtClean="0"/>
              <a:t>What is a key factor in campaign strategy?</a:t>
            </a:r>
            <a:endParaRPr lang="en-US" b="1" dirty="0"/>
          </a:p>
        </p:txBody>
      </p:sp>
      <p:sp>
        <p:nvSpPr>
          <p:cNvPr id="5" name="Rectangle 3"/>
          <p:cNvSpPr txBox="1">
            <a:spLocks noChangeArrowheads="1"/>
          </p:cNvSpPr>
          <p:nvPr/>
        </p:nvSpPr>
        <p:spPr bwMode="auto">
          <a:xfrm>
            <a:off x="2133600" y="4343400"/>
            <a:ext cx="55626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75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tx1"/>
                </a:solidFill>
                <a:effectLst/>
                <a:uLnTx/>
                <a:uFillTx/>
                <a:latin typeface="+mn-lt"/>
                <a:ea typeface="+mn-ea"/>
                <a:cs typeface="Times New Roman" charset="0"/>
              </a:rPr>
              <a:t>The U.S. election system </a:t>
            </a:r>
          </a:p>
          <a:p>
            <a:pPr marL="342900" marR="0" lvl="0" indent="-342900" algn="l" defTabSz="914400" rtl="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Lucida Sans Unicode"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0" y="685800"/>
            <a:ext cx="9220200" cy="1143000"/>
          </a:xfrm>
        </p:spPr>
        <p:txBody>
          <a:bodyPr/>
          <a:lstStyle/>
          <a:p>
            <a:r>
              <a:rPr lang="en-US" b="1" dirty="0" smtClean="0"/>
              <a:t>How do you win the </a:t>
            </a:r>
            <a:br>
              <a:rPr lang="en-US" b="1" dirty="0" smtClean="0"/>
            </a:br>
            <a:r>
              <a:rPr lang="en-US" b="1" dirty="0" smtClean="0"/>
              <a:t>U.S. Presidential election?</a:t>
            </a:r>
            <a:endParaRPr lang="en-US" b="1" dirty="0"/>
          </a:p>
        </p:txBody>
      </p:sp>
      <p:sp>
        <p:nvSpPr>
          <p:cNvPr id="5" name="Rectangle 3"/>
          <p:cNvSpPr txBox="1">
            <a:spLocks noChangeArrowheads="1"/>
          </p:cNvSpPr>
          <p:nvPr/>
        </p:nvSpPr>
        <p:spPr bwMode="auto">
          <a:xfrm>
            <a:off x="1295400" y="3276600"/>
            <a:ext cx="7010400" cy="152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tx1"/>
                </a:solidFill>
                <a:effectLst/>
                <a:uLnTx/>
                <a:uFillTx/>
                <a:latin typeface="+mn-lt"/>
                <a:ea typeface="+mn-ea"/>
                <a:cs typeface="Times New Roman" charset="0"/>
              </a:rPr>
              <a:t>You have to win the majority of the “electoral votes” </a:t>
            </a:r>
          </a:p>
          <a:p>
            <a:pPr marR="0" lvl="0" algn="l" defTabSz="914400" rtl="0" eaLnBrk="1" fontAlgn="base" latinLnBrk="0" hangingPunct="1">
              <a:spcBef>
                <a:spcPct val="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Lucida Sans Unicode"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0" y="304800"/>
            <a:ext cx="9220200" cy="1143000"/>
          </a:xfrm>
        </p:spPr>
        <p:txBody>
          <a:bodyPr/>
          <a:lstStyle/>
          <a:p>
            <a:r>
              <a:rPr lang="en-US" b="1" dirty="0" smtClean="0"/>
              <a:t>What are the “electoral votes”?</a:t>
            </a:r>
            <a:endParaRPr lang="en-US" b="1" dirty="0"/>
          </a:p>
        </p:txBody>
      </p:sp>
      <p:sp>
        <p:nvSpPr>
          <p:cNvPr id="5" name="Rectangle 3"/>
          <p:cNvSpPr txBox="1">
            <a:spLocks noChangeArrowheads="1"/>
          </p:cNvSpPr>
          <p:nvPr/>
        </p:nvSpPr>
        <p:spPr bwMode="auto">
          <a:xfrm>
            <a:off x="457200" y="2286000"/>
            <a:ext cx="8915400" cy="3505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1"/>
                </a:solidFill>
                <a:effectLst/>
                <a:uLnTx/>
                <a:uFillTx/>
                <a:latin typeface="+mn-lt"/>
                <a:ea typeface="+mn-ea"/>
                <a:cs typeface="Times New Roman" charset="0"/>
              </a:rPr>
              <a:t>“Electoral votes” are cast by the “Electors” in the “Electoral</a:t>
            </a:r>
            <a:r>
              <a:rPr kumimoji="0" lang="en-US" sz="4400" b="0" i="0" u="none" strike="noStrike" kern="0" cap="none" spc="0" normalizeH="0" noProof="0" dirty="0" smtClean="0">
                <a:ln>
                  <a:noFill/>
                </a:ln>
                <a:solidFill>
                  <a:schemeClr val="tx1"/>
                </a:solidFill>
                <a:effectLst/>
                <a:uLnTx/>
                <a:uFillTx/>
                <a:latin typeface="+mn-lt"/>
                <a:ea typeface="+mn-ea"/>
                <a:cs typeface="Times New Roman" charset="0"/>
              </a:rPr>
              <a:t> College” who vote for the Democratic or Republican candidate</a:t>
            </a:r>
            <a:endParaRPr kumimoji="0" lang="en-US" sz="4400" b="0" i="0" u="none" strike="noStrike" kern="0" cap="none" spc="0" normalizeH="0" baseline="0" noProof="0" dirty="0" smtClean="0">
              <a:ln>
                <a:noFill/>
              </a:ln>
              <a:solidFill>
                <a:schemeClr val="tx1"/>
              </a:solidFill>
              <a:effectLst/>
              <a:uLnTx/>
              <a:uFillTx/>
              <a:latin typeface="+mn-lt"/>
              <a:ea typeface="+mn-ea"/>
              <a:cs typeface="Times New Roman" charset="0"/>
            </a:endParaRPr>
          </a:p>
          <a:p>
            <a:pPr marL="342900" marR="0" lvl="0" indent="-342900" algn="l" defTabSz="914400" rtl="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Lucida Sans Unicode"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0" y="0"/>
            <a:ext cx="9220200" cy="1143000"/>
          </a:xfrm>
        </p:spPr>
        <p:txBody>
          <a:bodyPr/>
          <a:lstStyle/>
          <a:p>
            <a:r>
              <a:rPr lang="en-US" b="1" dirty="0" smtClean="0"/>
              <a:t>Who are the “Electors”?</a:t>
            </a:r>
            <a:endParaRPr lang="en-US" b="1" dirty="0"/>
          </a:p>
        </p:txBody>
      </p:sp>
      <p:sp>
        <p:nvSpPr>
          <p:cNvPr id="5" name="Rectangle 3"/>
          <p:cNvSpPr txBox="1">
            <a:spLocks noChangeArrowheads="1"/>
          </p:cNvSpPr>
          <p:nvPr/>
        </p:nvSpPr>
        <p:spPr bwMode="auto">
          <a:xfrm>
            <a:off x="304800" y="1143000"/>
            <a:ext cx="8534400" cy="5486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tx1"/>
                </a:solidFill>
                <a:effectLst/>
                <a:uLnTx/>
                <a:uFillTx/>
                <a:latin typeface="+mn-lt"/>
                <a:ea typeface="+mn-ea"/>
                <a:cs typeface="Times New Roman" charset="0"/>
              </a:rPr>
              <a:t>Each one of the 50 states sends Electors to the Electoral College. The number of Electors equals the number of each</a:t>
            </a:r>
            <a:r>
              <a:rPr kumimoji="0" lang="en-US" sz="4000" b="0" i="0" u="none" strike="noStrike" kern="0" cap="none" spc="0" normalizeH="0" noProof="0" dirty="0" smtClean="0">
                <a:ln>
                  <a:noFill/>
                </a:ln>
                <a:solidFill>
                  <a:schemeClr val="tx1"/>
                </a:solidFill>
                <a:effectLst/>
                <a:uLnTx/>
                <a:uFillTx/>
                <a:latin typeface="+mn-lt"/>
                <a:ea typeface="+mn-ea"/>
                <a:cs typeface="Times New Roman" charset="0"/>
              </a:rPr>
              <a:t> state’s number of representatives in the Senate (2 for every state) plus the number of representatives in the House (= no. of congressional districts) which is dependent on size of population</a:t>
            </a:r>
            <a:endParaRPr kumimoji="0" lang="en-US" sz="4000" b="0" i="0" u="none" strike="noStrike" kern="0" cap="none" spc="0" normalizeH="0" baseline="0" noProof="0" dirty="0" smtClean="0">
              <a:ln>
                <a:noFill/>
              </a:ln>
              <a:solidFill>
                <a:schemeClr val="tx1"/>
              </a:solidFill>
              <a:effectLst/>
              <a:uLnTx/>
              <a:uFillTx/>
              <a:latin typeface="+mn-lt"/>
              <a:ea typeface="+mn-ea"/>
              <a:cs typeface="Times New Roman" charset="0"/>
            </a:endParaRPr>
          </a:p>
          <a:p>
            <a:pPr marL="342900" marR="0" lvl="0" indent="-342900" algn="l" defTabSz="914400" rtl="0" eaLnBrk="1" fontAlgn="base" latinLnBrk="0" hangingPunct="1">
              <a:lnSpc>
                <a:spcPct val="90000"/>
              </a:lnSpc>
              <a:spcBef>
                <a:spcPct val="0"/>
              </a:spcBef>
              <a:spcAft>
                <a:spcPct val="0"/>
              </a:spcAft>
              <a:buClrTx/>
              <a:buSzTx/>
              <a:buFontTx/>
              <a:buNone/>
              <a:tabLst/>
              <a:defRPr/>
            </a:pPr>
            <a:endParaRPr kumimoji="0" lang="en-US" sz="4000" b="0" i="0" u="none" strike="noStrike" kern="0" cap="none" spc="0" normalizeH="0" baseline="0" noProof="0" dirty="0">
              <a:ln>
                <a:noFill/>
              </a:ln>
              <a:solidFill>
                <a:schemeClr val="tx1"/>
              </a:solidFill>
              <a:effectLst/>
              <a:uLnTx/>
              <a:uFillTx/>
              <a:latin typeface="Lucida Sans Unicode"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4555" y="316855"/>
            <a:ext cx="7772400" cy="1143000"/>
          </a:xfrm>
        </p:spPr>
        <p:txBody>
          <a:bodyPr/>
          <a:lstStyle/>
          <a:p>
            <a:r>
              <a:rPr lang="en-US" b="1" dirty="0" smtClean="0"/>
              <a:t>Examples</a:t>
            </a:r>
            <a:endParaRPr lang="en-US" b="1" dirty="0"/>
          </a:p>
        </p:txBody>
      </p:sp>
      <p:pic>
        <p:nvPicPr>
          <p:cNvPr id="6" name="Content Placeholder 5" descr="electors2.tiff"/>
          <p:cNvPicPr>
            <a:picLocks noGrp="1" noChangeAspect="1"/>
          </p:cNvPicPr>
          <p:nvPr>
            <p:ph idx="4294967295"/>
          </p:nvPr>
        </p:nvPicPr>
        <p:blipFill>
          <a:blip r:embed="rId3" cstate="print"/>
          <a:stretch>
            <a:fillRect/>
          </a:stretch>
        </p:blipFill>
        <p:spPr>
          <a:xfrm>
            <a:off x="259195" y="2050560"/>
            <a:ext cx="3975100" cy="2160588"/>
          </a:xfrm>
        </p:spPr>
      </p:pic>
      <p:pic>
        <p:nvPicPr>
          <p:cNvPr id="7" name="Picture 6" descr="electors3.tiff"/>
          <p:cNvPicPr>
            <a:picLocks noChangeAspect="1"/>
          </p:cNvPicPr>
          <p:nvPr/>
        </p:nvPicPr>
        <p:blipFill>
          <a:blip r:embed="rId4" cstate="print"/>
          <a:stretch>
            <a:fillRect/>
          </a:stretch>
        </p:blipFill>
        <p:spPr>
          <a:xfrm>
            <a:off x="5003796" y="2050560"/>
            <a:ext cx="3907536" cy="2139696"/>
          </a:xfrm>
          <a:prstGeom prst="rect">
            <a:avLst/>
          </a:prstGeom>
        </p:spPr>
      </p:pic>
      <p:pic>
        <p:nvPicPr>
          <p:cNvPr id="8" name="Picture 7" descr="electors4.tiff"/>
          <p:cNvPicPr>
            <a:picLocks noChangeAspect="1"/>
          </p:cNvPicPr>
          <p:nvPr/>
        </p:nvPicPr>
        <p:blipFill>
          <a:blip r:embed="rId5" cstate="print"/>
          <a:stretch>
            <a:fillRect/>
          </a:stretch>
        </p:blipFill>
        <p:spPr>
          <a:xfrm>
            <a:off x="2914503" y="4419600"/>
            <a:ext cx="4212812" cy="2326577"/>
          </a:xfrm>
          <a:prstGeom prst="rect">
            <a:avLst/>
          </a:prstGeom>
        </p:spPr>
      </p:pic>
      <p:sp>
        <p:nvSpPr>
          <p:cNvPr id="10" name="Rectangle 9"/>
          <p:cNvSpPr/>
          <p:nvPr/>
        </p:nvSpPr>
        <p:spPr>
          <a:xfrm>
            <a:off x="1165359" y="1447155"/>
            <a:ext cx="2162772" cy="584775"/>
          </a:xfrm>
          <a:prstGeom prst="rect">
            <a:avLst/>
          </a:prstGeom>
        </p:spPr>
        <p:txBody>
          <a:bodyPr wrap="none">
            <a:spAutoFit/>
          </a:bodyPr>
          <a:lstStyle/>
          <a:p>
            <a:pPr lvl="0" fontAlgn="auto">
              <a:spcAft>
                <a:spcPts val="0"/>
              </a:spcAft>
              <a:buNone/>
            </a:pPr>
            <a:r>
              <a:rPr lang="en-US" b="1" dirty="0" smtClean="0">
                <a:latin typeface="Lucida Sans Unicode"/>
              </a:rPr>
              <a:t>Nebraska</a:t>
            </a:r>
            <a:r>
              <a:rPr lang="en-US" sz="2800" dirty="0" smtClean="0">
                <a:latin typeface="Lucida Sans Unicode"/>
              </a:rPr>
              <a:t>:</a:t>
            </a:r>
          </a:p>
        </p:txBody>
      </p:sp>
      <p:sp>
        <p:nvSpPr>
          <p:cNvPr id="11" name="Rectangle 10"/>
          <p:cNvSpPr/>
          <p:nvPr/>
        </p:nvSpPr>
        <p:spPr>
          <a:xfrm>
            <a:off x="5064259" y="1459855"/>
            <a:ext cx="3211135" cy="584775"/>
          </a:xfrm>
          <a:prstGeom prst="rect">
            <a:avLst/>
          </a:prstGeom>
        </p:spPr>
        <p:txBody>
          <a:bodyPr wrap="none">
            <a:spAutoFit/>
          </a:bodyPr>
          <a:lstStyle/>
          <a:p>
            <a:pPr lvl="0" fontAlgn="auto">
              <a:spcAft>
                <a:spcPts val="0"/>
              </a:spcAft>
              <a:buNone/>
            </a:pPr>
            <a:r>
              <a:rPr lang="en-US" b="1" dirty="0" smtClean="0">
                <a:latin typeface="Lucida Sans Unicode"/>
              </a:rPr>
              <a:t>North Carolina</a:t>
            </a:r>
            <a:r>
              <a:rPr lang="en-US" sz="2800" dirty="0" smtClean="0">
                <a:solidFill>
                  <a:srgbClr val="343360"/>
                </a:solidFill>
                <a:latin typeface="Lucida Sans Unicode"/>
              </a:rPr>
              <a:t>:</a:t>
            </a:r>
          </a:p>
        </p:txBody>
      </p:sp>
      <p:sp>
        <p:nvSpPr>
          <p:cNvPr id="12" name="Rectangle 11"/>
          <p:cNvSpPr/>
          <p:nvPr/>
        </p:nvSpPr>
        <p:spPr>
          <a:xfrm>
            <a:off x="609600" y="5648980"/>
            <a:ext cx="2218877" cy="584775"/>
          </a:xfrm>
          <a:prstGeom prst="rect">
            <a:avLst/>
          </a:prstGeom>
        </p:spPr>
        <p:txBody>
          <a:bodyPr wrap="none">
            <a:spAutoFit/>
          </a:bodyPr>
          <a:lstStyle/>
          <a:p>
            <a:pPr lvl="0" fontAlgn="auto">
              <a:spcAft>
                <a:spcPts val="0"/>
              </a:spcAft>
              <a:buNone/>
            </a:pPr>
            <a:r>
              <a:rPr lang="en-US" b="1" dirty="0" smtClean="0">
                <a:latin typeface="Lucida Sans Unicode"/>
              </a:rPr>
              <a:t>California</a:t>
            </a:r>
            <a:r>
              <a:rPr lang="en-US" sz="2800" dirty="0" smtClean="0">
                <a:solidFill>
                  <a:srgbClr val="343360"/>
                </a:solidFill>
                <a:latin typeface="Lucida Sans Unicode"/>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3686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0013" y="355600"/>
            <a:ext cx="8943975" cy="6145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0" y="304800"/>
            <a:ext cx="9220200" cy="1143000"/>
          </a:xfrm>
        </p:spPr>
        <p:txBody>
          <a:bodyPr/>
          <a:lstStyle/>
          <a:p>
            <a:r>
              <a:rPr lang="en-US" b="1" dirty="0" smtClean="0"/>
              <a:t>How are a state’s electors divided between the candidates ?</a:t>
            </a:r>
            <a:endParaRPr lang="en-US" b="1" dirty="0"/>
          </a:p>
        </p:txBody>
      </p:sp>
      <p:sp>
        <p:nvSpPr>
          <p:cNvPr id="5" name="Rectangle 3"/>
          <p:cNvSpPr txBox="1">
            <a:spLocks noChangeArrowheads="1"/>
          </p:cNvSpPr>
          <p:nvPr/>
        </p:nvSpPr>
        <p:spPr bwMode="auto">
          <a:xfrm>
            <a:off x="228600" y="1676400"/>
            <a:ext cx="88392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tx1"/>
                </a:solidFill>
                <a:effectLst/>
                <a:uLnTx/>
                <a:uFillTx/>
                <a:latin typeface="+mn-lt"/>
                <a:ea typeface="+mn-ea"/>
                <a:cs typeface="Times New Roman" charset="0"/>
              </a:rPr>
              <a:t>They are </a:t>
            </a:r>
            <a:r>
              <a:rPr kumimoji="0" lang="en-US" sz="4000" b="1" i="0" u="none" strike="noStrike" kern="0" cap="none" spc="0" normalizeH="0" baseline="0" noProof="0" dirty="0" smtClean="0">
                <a:ln>
                  <a:noFill/>
                </a:ln>
                <a:solidFill>
                  <a:schemeClr val="tx1"/>
                </a:solidFill>
                <a:effectLst/>
                <a:uLnTx/>
                <a:uFillTx/>
                <a:latin typeface="+mn-lt"/>
                <a:ea typeface="+mn-ea"/>
                <a:cs typeface="Times New Roman" charset="0"/>
              </a:rPr>
              <a:t>not </a:t>
            </a:r>
            <a:r>
              <a:rPr kumimoji="0" lang="en-US" sz="4000" b="0" i="0" u="none" strike="noStrike" kern="0" cap="none" spc="0" normalizeH="0" baseline="0" noProof="0" dirty="0" smtClean="0">
                <a:ln>
                  <a:noFill/>
                </a:ln>
                <a:solidFill>
                  <a:schemeClr val="tx1"/>
                </a:solidFill>
                <a:effectLst/>
                <a:uLnTx/>
                <a:uFillTx/>
                <a:latin typeface="+mn-lt"/>
                <a:ea typeface="+mn-ea"/>
                <a:cs typeface="Times New Roman" charset="0"/>
              </a:rPr>
              <a:t>divided !</a:t>
            </a:r>
          </a:p>
          <a:p>
            <a:pPr marR="0" lvl="0" algn="l" defTabSz="914400" rtl="0" eaLnBrk="1" fontAlgn="base" latinLnBrk="0" hangingPunct="1">
              <a:spcBef>
                <a:spcPct val="0"/>
              </a:spcBef>
              <a:spcAft>
                <a:spcPct val="0"/>
              </a:spcAft>
              <a:buClrTx/>
              <a:buSzTx/>
              <a:buFontTx/>
              <a:buNone/>
              <a:tabLst/>
              <a:defRPr/>
            </a:pPr>
            <a:endParaRPr lang="en-US" sz="4000" kern="0" dirty="0" smtClean="0">
              <a:latin typeface="+mn-lt"/>
              <a:cs typeface="Times New Roman" charset="0"/>
            </a:endParaRPr>
          </a:p>
          <a:p>
            <a:pPr marR="0" lvl="0" algn="l" defTabSz="914400" rtl="0" eaLnBrk="1" fontAlgn="base" latinLnBrk="0" hangingPunct="1">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tx1"/>
                </a:solidFill>
                <a:effectLst/>
                <a:uLnTx/>
                <a:uFillTx/>
                <a:latin typeface="+mn-lt"/>
                <a:ea typeface="+mn-ea"/>
                <a:cs typeface="Times New Roman" charset="0"/>
              </a:rPr>
              <a:t>It is a </a:t>
            </a:r>
            <a:r>
              <a:rPr kumimoji="0" lang="en-US" sz="4000" b="1" i="0" u="none" strike="noStrike" kern="0" cap="none" spc="0" normalizeH="0" baseline="0" noProof="0" dirty="0" smtClean="0">
                <a:ln>
                  <a:noFill/>
                </a:ln>
                <a:solidFill>
                  <a:schemeClr val="tx1"/>
                </a:solidFill>
                <a:effectLst/>
                <a:uLnTx/>
                <a:uFillTx/>
                <a:latin typeface="+mn-lt"/>
                <a:ea typeface="+mn-ea"/>
                <a:cs typeface="Times New Roman" charset="0"/>
              </a:rPr>
              <a:t>“winner-takes-all” </a:t>
            </a:r>
            <a:r>
              <a:rPr kumimoji="0" lang="en-US" sz="4000" b="0" i="0" u="none" strike="noStrike" kern="0" cap="none" spc="0" normalizeH="0" baseline="0" noProof="0" dirty="0" smtClean="0">
                <a:ln>
                  <a:noFill/>
                </a:ln>
                <a:solidFill>
                  <a:schemeClr val="tx1"/>
                </a:solidFill>
                <a:effectLst/>
                <a:uLnTx/>
                <a:uFillTx/>
                <a:latin typeface="+mn-lt"/>
                <a:ea typeface="+mn-ea"/>
                <a:cs typeface="Times New Roman" charset="0"/>
              </a:rPr>
              <a:t>system:</a:t>
            </a:r>
          </a:p>
          <a:p>
            <a:pPr marR="0" lvl="0" algn="l" defTabSz="914400" rtl="0" eaLnBrk="1" fontAlgn="base" latinLnBrk="0" hangingPunct="1">
              <a:spcBef>
                <a:spcPct val="0"/>
              </a:spcBef>
              <a:spcAft>
                <a:spcPct val="0"/>
              </a:spcAft>
              <a:buClrTx/>
              <a:buSzTx/>
              <a:buFontTx/>
              <a:buNone/>
              <a:tabLst/>
              <a:defRPr/>
            </a:pPr>
            <a:endParaRPr lang="en-US" sz="4000" kern="0" dirty="0" smtClean="0">
              <a:latin typeface="+mn-lt"/>
              <a:cs typeface="Times New Roman" charset="0"/>
            </a:endParaRPr>
          </a:p>
          <a:p>
            <a:pPr marR="0" lvl="0" algn="l" defTabSz="914400" rtl="0" eaLnBrk="1" fontAlgn="base" latinLnBrk="0" hangingPunct="1">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tx1"/>
                </a:solidFill>
                <a:effectLst/>
                <a:uLnTx/>
                <a:uFillTx/>
                <a:latin typeface="+mn-lt"/>
                <a:ea typeface="+mn-ea"/>
                <a:cs typeface="Times New Roman" charset="0"/>
              </a:rPr>
              <a:t>The candidate who wins a simple majority of the votes gets all of the state’s electors who will later cast their votes for him in the </a:t>
            </a:r>
            <a:r>
              <a:rPr lang="en-US" sz="4000" kern="0" noProof="0" dirty="0" smtClean="0">
                <a:latin typeface="+mn-lt"/>
                <a:cs typeface="Times New Roman" charset="0"/>
              </a:rPr>
              <a:t>e</a:t>
            </a:r>
            <a:r>
              <a:rPr lang="en-US" sz="4000" kern="0" dirty="0" smtClean="0">
                <a:latin typeface="+mn-lt"/>
                <a:cs typeface="Times New Roman" charset="0"/>
              </a:rPr>
              <a:t>le</a:t>
            </a:r>
            <a:r>
              <a:rPr kumimoji="0" lang="en-US" sz="4000" b="0" i="0" u="none" strike="noStrike" kern="0" cap="none" spc="0" normalizeH="0" baseline="0" noProof="0" dirty="0" err="1" smtClean="0">
                <a:ln>
                  <a:noFill/>
                </a:ln>
                <a:solidFill>
                  <a:schemeClr val="tx1"/>
                </a:solidFill>
                <a:effectLst/>
                <a:uLnTx/>
                <a:uFillTx/>
                <a:latin typeface="+mn-lt"/>
                <a:ea typeface="+mn-ea"/>
                <a:cs typeface="Times New Roman" charset="0"/>
              </a:rPr>
              <a:t>ctoral</a:t>
            </a:r>
            <a:r>
              <a:rPr kumimoji="0" lang="en-US" sz="4000" b="0" i="0" u="none" strike="noStrike" kern="0" cap="none" spc="0" normalizeH="0" baseline="0" noProof="0" dirty="0" smtClean="0">
                <a:ln>
                  <a:noFill/>
                </a:ln>
                <a:solidFill>
                  <a:schemeClr val="tx1"/>
                </a:solidFill>
                <a:effectLst/>
                <a:uLnTx/>
                <a:uFillTx/>
                <a:latin typeface="+mn-lt"/>
                <a:ea typeface="+mn-ea"/>
                <a:cs typeface="Times New Roman" charset="0"/>
              </a:rPr>
              <a:t> </a:t>
            </a:r>
            <a:r>
              <a:rPr lang="en-US" sz="4000" kern="0" dirty="0" smtClean="0">
                <a:latin typeface="+mn-lt"/>
                <a:cs typeface="Times New Roman" charset="0"/>
              </a:rPr>
              <a:t>c</a:t>
            </a:r>
            <a:r>
              <a:rPr kumimoji="0" lang="en-US" sz="4000" b="0" i="0" u="none" strike="noStrike" kern="0" cap="none" spc="0" normalizeH="0" baseline="0" noProof="0" dirty="0" err="1" smtClean="0">
                <a:ln>
                  <a:noFill/>
                </a:ln>
                <a:solidFill>
                  <a:schemeClr val="tx1"/>
                </a:solidFill>
                <a:effectLst/>
                <a:uLnTx/>
                <a:uFillTx/>
                <a:latin typeface="+mn-lt"/>
                <a:ea typeface="+mn-ea"/>
                <a:cs typeface="Times New Roman" charset="0"/>
              </a:rPr>
              <a:t>ollege</a:t>
            </a:r>
            <a:endParaRPr kumimoji="0" lang="en-US" sz="4000" b="0" i="0" u="none" strike="noStrike" kern="0" cap="none" spc="0" normalizeH="0" baseline="0" noProof="0" dirty="0" smtClean="0">
              <a:ln>
                <a:noFill/>
              </a:ln>
              <a:solidFill>
                <a:schemeClr val="tx1"/>
              </a:solidFill>
              <a:effectLst/>
              <a:uLnTx/>
              <a:uFillTx/>
              <a:latin typeface="+mn-lt"/>
              <a:ea typeface="+mn-ea"/>
              <a:cs typeface="Times New Roman" charset="0"/>
            </a:endParaRPr>
          </a:p>
          <a:p>
            <a:pPr marR="0" lvl="0" algn="l" defTabSz="914400" rtl="0" eaLnBrk="1" fontAlgn="base" latinLnBrk="0" hangingPunct="1">
              <a:spcBef>
                <a:spcPct val="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Lucida Sans Unicode"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0" y="304800"/>
            <a:ext cx="9220200" cy="1143000"/>
          </a:xfrm>
        </p:spPr>
        <p:txBody>
          <a:bodyPr/>
          <a:lstStyle/>
          <a:p>
            <a:r>
              <a:rPr lang="en-US" b="1" dirty="0" smtClean="0"/>
              <a:t>Example</a:t>
            </a:r>
            <a:endParaRPr lang="en-US" b="1" dirty="0"/>
          </a:p>
        </p:txBody>
      </p:sp>
      <p:sp>
        <p:nvSpPr>
          <p:cNvPr id="5" name="Rectangle 3"/>
          <p:cNvSpPr txBox="1">
            <a:spLocks noChangeArrowheads="1"/>
          </p:cNvSpPr>
          <p:nvPr/>
        </p:nvSpPr>
        <p:spPr bwMode="auto">
          <a:xfrm>
            <a:off x="228600" y="2590800"/>
            <a:ext cx="8839200" cy="2362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tx1"/>
                </a:solidFill>
                <a:effectLst/>
                <a:uLnTx/>
                <a:uFillTx/>
                <a:latin typeface="+mn-lt"/>
                <a:ea typeface="+mn-ea"/>
                <a:cs typeface="Times New Roman" charset="0"/>
              </a:rPr>
              <a:t>If Obama wins 48% and Romney 47% of the votes in California, Obama wins all 55 electors, Romney 0 electors</a:t>
            </a:r>
          </a:p>
          <a:p>
            <a:pPr marR="0" lvl="0" algn="l" defTabSz="914400" rtl="0" eaLnBrk="1" fontAlgn="base" latinLnBrk="0" hangingPunct="1">
              <a:spcBef>
                <a:spcPct val="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Lucida Sans Unicode"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57500"/>
            <a:ext cx="7772400" cy="1143000"/>
          </a:xfrm>
        </p:spPr>
        <p:txBody>
          <a:bodyPr/>
          <a:lstStyle/>
          <a:p>
            <a:pPr lvl="0">
              <a:spcBef>
                <a:spcPct val="20000"/>
              </a:spcBef>
            </a:pPr>
            <a:r>
              <a:rPr lang="en-US" sz="5400" dirty="0">
                <a:solidFill>
                  <a:prstClr val="black"/>
                </a:solidFill>
                <a:ea typeface="+mn-ea"/>
                <a:cs typeface="+mn-cs"/>
              </a:rPr>
              <a:t>Can you win the presidency without a majority of popular votes?</a:t>
            </a:r>
            <a:br>
              <a:rPr lang="en-US" sz="5400" dirty="0">
                <a:solidFill>
                  <a:prstClr val="black"/>
                </a:solidFill>
                <a:ea typeface="+mn-ea"/>
                <a:cs typeface="+mn-cs"/>
              </a:rPr>
            </a:b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ctangle 2"/>
          <p:cNvSpPr>
            <a:spLocks noGrp="1" noRot="1" noChangeArrowheads="1"/>
          </p:cNvSpPr>
          <p:nvPr>
            <p:ph type="title"/>
          </p:nvPr>
        </p:nvSpPr>
        <p:spPr/>
        <p:txBody>
          <a:bodyPr/>
          <a:lstStyle/>
          <a:p>
            <a:r>
              <a:rPr lang="en-US" sz="3600" b="1" dirty="0" smtClean="0">
                <a:solidFill>
                  <a:schemeClr val="tx1"/>
                </a:solidFill>
              </a:rPr>
              <a:t>Who invented the two major parties’ mascots? </a:t>
            </a:r>
            <a:endParaRPr lang="en-US" sz="3600" b="1" dirty="0">
              <a:solidFill>
                <a:schemeClr val="tx1"/>
              </a:solidFill>
            </a:endParaRPr>
          </a:p>
        </p:txBody>
      </p:sp>
      <p:pic>
        <p:nvPicPr>
          <p:cNvPr id="5" name="Content Placeholder 6" descr="ThomasNastTest250.jpg"/>
          <p:cNvPicPr>
            <a:picLocks noGrp="1" noChangeAspect="1"/>
          </p:cNvPicPr>
          <p:nvPr>
            <p:ph sz="half" idx="4294967295"/>
          </p:nvPr>
        </p:nvPicPr>
        <p:blipFill>
          <a:blip r:embed="rId3" cstate="print"/>
          <a:stretch>
            <a:fillRect/>
          </a:stretch>
        </p:blipFill>
        <p:spPr>
          <a:xfrm>
            <a:off x="381000" y="1770993"/>
            <a:ext cx="1797050" cy="2286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descr="logo-politics1.jpg"/>
          <p:cNvPicPr>
            <a:picLocks noChangeAspect="1"/>
          </p:cNvPicPr>
          <p:nvPr/>
        </p:nvPicPr>
        <p:blipFill>
          <a:blip r:embed="rId4" cstate="print"/>
          <a:stretch>
            <a:fillRect/>
          </a:stretch>
        </p:blipFill>
        <p:spPr>
          <a:xfrm>
            <a:off x="3352800" y="3336493"/>
            <a:ext cx="4368800" cy="2912534"/>
          </a:xfrm>
          <a:prstGeom prst="rect">
            <a:avLst/>
          </a:prstGeom>
          <a:ln>
            <a:noFill/>
          </a:ln>
          <a:effectLst>
            <a:outerShdw blurRad="292100" dist="139700" dir="2700000" algn="tl" rotWithShape="0">
              <a:srgbClr val="333333">
                <a:alpha val="65000"/>
              </a:srgbClr>
            </a:outerShdw>
          </a:effectLst>
        </p:spPr>
      </p:pic>
      <p:sp>
        <p:nvSpPr>
          <p:cNvPr id="8" name="Rectangle 1028"/>
          <p:cNvSpPr txBox="1">
            <a:spLocks noChangeArrowheads="1"/>
          </p:cNvSpPr>
          <p:nvPr/>
        </p:nvSpPr>
        <p:spPr>
          <a:xfrm>
            <a:off x="2819400" y="1752600"/>
            <a:ext cx="5943600" cy="1066800"/>
          </a:xfrm>
          <a:prstGeom prst="rect">
            <a:avLst/>
          </a:prstGeom>
        </p:spPr>
        <p:txBody>
          <a:bodyPr/>
          <a:lstStyle/>
          <a:p>
            <a:pPr marR="0" lvl="0" algn="l" defTabSz="914400" rtl="0" eaLnBrk="1" fontAlgn="base" latinLnBrk="0" hangingPunct="1">
              <a:lnSpc>
                <a:spcPct val="100000"/>
              </a:lnSpc>
              <a:spcBef>
                <a:spcPct val="20000"/>
              </a:spcBef>
              <a:spcAft>
                <a:spcPct val="0"/>
              </a:spcAft>
              <a:buClrTx/>
              <a:buSzTx/>
              <a:buNone/>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Created by Thomas Nast (Born in Landau, Germany) who used both in his political cartoons for </a:t>
            </a:r>
            <a:r>
              <a:rPr kumimoji="0" lang="en-US" sz="2400" b="0" i="1" u="none" strike="noStrike" kern="0" cap="none" spc="0" normalizeH="0" baseline="0" noProof="0" dirty="0" smtClean="0">
                <a:ln>
                  <a:noFill/>
                </a:ln>
                <a:solidFill>
                  <a:schemeClr val="tx1"/>
                </a:solidFill>
                <a:effectLst/>
                <a:uLnTx/>
                <a:uFillTx/>
                <a:latin typeface="+mn-lt"/>
                <a:ea typeface="+mn-ea"/>
                <a:cs typeface="+mn-cs"/>
              </a:rPr>
              <a:t>Harper’s Weekly </a:t>
            </a:r>
            <a:r>
              <a:rPr kumimoji="0" lang="en-US" sz="2400" b="0" i="0" u="none" strike="noStrike" kern="0" cap="none" spc="0" normalizeH="0" baseline="0" noProof="0" dirty="0" smtClean="0">
                <a:ln>
                  <a:noFill/>
                </a:ln>
                <a:solidFill>
                  <a:schemeClr val="tx1"/>
                </a:solidFill>
                <a:effectLst/>
                <a:uLnTx/>
                <a:uFillTx/>
                <a:latin typeface="+mn-lt"/>
                <a:ea typeface="+mn-ea"/>
                <a:cs typeface="+mn-cs"/>
              </a:rPr>
              <a:t>in the 1870’s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21728" y="23648"/>
            <a:ext cx="8686800" cy="1143000"/>
          </a:xfrm>
        </p:spPr>
        <p:txBody>
          <a:bodyPr/>
          <a:lstStyle/>
          <a:p>
            <a:r>
              <a:rPr lang="en-US" b="1" dirty="0" smtClean="0"/>
              <a:t>Yes! Example: The </a:t>
            </a:r>
            <a:r>
              <a:rPr lang="en-US" b="1" dirty="0"/>
              <a:t>2000 Elections</a:t>
            </a:r>
          </a:p>
        </p:txBody>
      </p:sp>
      <p:pic>
        <p:nvPicPr>
          <p:cNvPr id="149511" name="Picture 7" descr="electoral college map"/>
          <p:cNvPicPr>
            <a:picLocks noChangeAspect="1" noChangeArrowheads="1"/>
          </p:cNvPicPr>
          <p:nvPr/>
        </p:nvPicPr>
        <p:blipFill>
          <a:blip r:embed="rId3" cstate="print"/>
          <a:srcRect/>
          <a:stretch>
            <a:fillRect/>
          </a:stretch>
        </p:blipFill>
        <p:spPr bwMode="auto">
          <a:xfrm>
            <a:off x="1371600" y="1142991"/>
            <a:ext cx="6737128" cy="4686158"/>
          </a:xfrm>
          <a:prstGeom prst="rect">
            <a:avLst/>
          </a:prstGeom>
          <a:noFill/>
        </p:spPr>
      </p:pic>
      <p:sp>
        <p:nvSpPr>
          <p:cNvPr id="149512" name="Text Box 8"/>
          <p:cNvSpPr txBox="1">
            <a:spLocks noChangeArrowheads="1"/>
          </p:cNvSpPr>
          <p:nvPr/>
        </p:nvSpPr>
        <p:spPr bwMode="auto">
          <a:xfrm>
            <a:off x="3717925" y="5734050"/>
            <a:ext cx="3749675" cy="579438"/>
          </a:xfrm>
          <a:prstGeom prst="rect">
            <a:avLst/>
          </a:prstGeom>
          <a:noFill/>
          <a:ln w="9525">
            <a:noFill/>
            <a:miter lim="800000"/>
            <a:headEnd/>
            <a:tailEnd/>
          </a:ln>
          <a:effectLst/>
        </p:spPr>
        <p:txBody>
          <a:bodyPr>
            <a:spAutoFit/>
          </a:bodyPr>
          <a:lstStyle/>
          <a:p>
            <a:pPr marL="342900" indent="-342900"/>
            <a:endParaRPr lang="en-US"/>
          </a:p>
        </p:txBody>
      </p:sp>
      <p:sp>
        <p:nvSpPr>
          <p:cNvPr id="149513" name="Text Box 9"/>
          <p:cNvSpPr txBox="1">
            <a:spLocks noChangeArrowheads="1"/>
          </p:cNvSpPr>
          <p:nvPr/>
        </p:nvSpPr>
        <p:spPr bwMode="auto">
          <a:xfrm>
            <a:off x="1600200" y="5739825"/>
            <a:ext cx="5791200" cy="584775"/>
          </a:xfrm>
          <a:prstGeom prst="rect">
            <a:avLst/>
          </a:prstGeom>
          <a:noFill/>
          <a:ln w="9525">
            <a:noFill/>
            <a:miter lim="800000"/>
            <a:headEnd/>
            <a:tailEnd/>
          </a:ln>
          <a:effectLst/>
        </p:spPr>
        <p:txBody>
          <a:bodyPr wrap="square">
            <a:spAutoFit/>
          </a:bodyPr>
          <a:lstStyle/>
          <a:p>
            <a:pPr marL="342900" indent="-342900" algn="ctr">
              <a:spcBef>
                <a:spcPct val="50000"/>
              </a:spcBef>
              <a:buNone/>
            </a:pPr>
            <a:r>
              <a:rPr lang="en-US" dirty="0"/>
              <a:t>Gore </a:t>
            </a:r>
            <a:r>
              <a:rPr lang="en-US" dirty="0" smtClean="0"/>
              <a:t>popular votes</a:t>
            </a:r>
            <a:r>
              <a:rPr lang="en-US" dirty="0"/>
              <a:t>: 51,003, 926</a:t>
            </a:r>
          </a:p>
        </p:txBody>
      </p:sp>
      <p:sp>
        <p:nvSpPr>
          <p:cNvPr id="149514" name="Text Box 10"/>
          <p:cNvSpPr txBox="1">
            <a:spLocks noChangeArrowheads="1"/>
          </p:cNvSpPr>
          <p:nvPr/>
        </p:nvSpPr>
        <p:spPr bwMode="auto">
          <a:xfrm>
            <a:off x="1828800" y="6248400"/>
            <a:ext cx="6172200" cy="584775"/>
          </a:xfrm>
          <a:prstGeom prst="rect">
            <a:avLst/>
          </a:prstGeom>
          <a:noFill/>
          <a:ln w="9525">
            <a:noFill/>
            <a:miter lim="800000"/>
            <a:headEnd/>
            <a:tailEnd/>
          </a:ln>
          <a:effectLst/>
        </p:spPr>
        <p:txBody>
          <a:bodyPr wrap="square">
            <a:spAutoFit/>
          </a:bodyPr>
          <a:lstStyle/>
          <a:p>
            <a:pPr marL="342900" indent="-342900">
              <a:spcBef>
                <a:spcPct val="50000"/>
              </a:spcBef>
              <a:buNone/>
            </a:pPr>
            <a:r>
              <a:rPr lang="en-US" dirty="0"/>
              <a:t>Bush </a:t>
            </a:r>
            <a:r>
              <a:rPr lang="en-US" dirty="0" smtClean="0"/>
              <a:t>popular votes</a:t>
            </a:r>
            <a:r>
              <a:rPr lang="en-US" dirty="0"/>
              <a:t>: 50,460,110</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763000" cy="1446550"/>
          </a:xfrm>
          <a:prstGeom prst="rect">
            <a:avLst/>
          </a:prstGeom>
          <a:noFill/>
        </p:spPr>
        <p:txBody>
          <a:bodyPr wrap="square" rtlCol="0">
            <a:spAutoFit/>
          </a:bodyPr>
          <a:lstStyle/>
          <a:p>
            <a:pPr algn="ctr">
              <a:buNone/>
            </a:pPr>
            <a:r>
              <a:rPr lang="en-US" sz="4400" b="1" dirty="0" smtClean="0"/>
              <a:t>Why does the U.S. use the electoral college?</a:t>
            </a:r>
            <a:endParaRPr lang="en-US" sz="4400" b="1" dirty="0"/>
          </a:p>
        </p:txBody>
      </p:sp>
      <p:sp>
        <p:nvSpPr>
          <p:cNvPr id="3" name="TextBox 2"/>
          <p:cNvSpPr txBox="1"/>
          <p:nvPr/>
        </p:nvSpPr>
        <p:spPr>
          <a:xfrm>
            <a:off x="838200" y="2286000"/>
            <a:ext cx="7467600" cy="3342453"/>
          </a:xfrm>
          <a:prstGeom prst="rect">
            <a:avLst/>
          </a:prstGeom>
          <a:noFill/>
        </p:spPr>
        <p:txBody>
          <a:bodyPr wrap="square" rtlCol="0">
            <a:spAutoFit/>
          </a:bodyPr>
          <a:lstStyle/>
          <a:p>
            <a:r>
              <a:rPr lang="en-US" dirty="0" smtClean="0"/>
              <a:t>Part of the original system of checks and balances</a:t>
            </a:r>
          </a:p>
          <a:p>
            <a:r>
              <a:rPr lang="en-US" dirty="0" smtClean="0"/>
              <a:t>Tradition</a:t>
            </a:r>
          </a:p>
          <a:p>
            <a:r>
              <a:rPr lang="en-US" dirty="0" smtClean="0"/>
              <a:t>Controversy after 2000 election to move towards a system of popular vote</a:t>
            </a:r>
          </a:p>
          <a:p>
            <a:r>
              <a:rPr lang="en-US" dirty="0" smtClean="0"/>
              <a:t>Probably won’t happen anytime soon</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0" y="0"/>
            <a:ext cx="9220200" cy="1143000"/>
          </a:xfrm>
        </p:spPr>
        <p:txBody>
          <a:bodyPr/>
          <a:lstStyle/>
          <a:p>
            <a:r>
              <a:rPr lang="en-US" b="1" dirty="0" smtClean="0"/>
              <a:t>What is the candidates’ goal?</a:t>
            </a:r>
            <a:endParaRPr lang="en-US" b="1" dirty="0"/>
          </a:p>
        </p:txBody>
      </p:sp>
      <p:sp>
        <p:nvSpPr>
          <p:cNvPr id="5" name="Rectangle 3"/>
          <p:cNvSpPr txBox="1">
            <a:spLocks noChangeArrowheads="1"/>
          </p:cNvSpPr>
          <p:nvPr/>
        </p:nvSpPr>
        <p:spPr bwMode="auto">
          <a:xfrm>
            <a:off x="609600" y="1371600"/>
            <a:ext cx="8077200" cy="304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tx1"/>
                </a:solidFill>
                <a:effectLst/>
                <a:uLnTx/>
                <a:uFillTx/>
                <a:latin typeface="+mn-lt"/>
                <a:ea typeface="+mn-ea"/>
                <a:cs typeface="Times New Roman" charset="0"/>
              </a:rPr>
              <a:t>To win the simple majority of votes state by state and win them in the states that matter.</a:t>
            </a:r>
            <a:endParaRPr lang="en-US" sz="4000" kern="0" dirty="0" smtClean="0">
              <a:latin typeface="+mn-lt"/>
              <a:cs typeface="Times New Roman" charset="0"/>
            </a:endParaRPr>
          </a:p>
          <a:p>
            <a:pPr marR="0" lvl="0" algn="l" defTabSz="914400" rtl="0" eaLnBrk="1" fontAlgn="base" latinLnBrk="0" hangingPunct="1">
              <a:spcBef>
                <a:spcPct val="0"/>
              </a:spcBef>
              <a:spcAft>
                <a:spcPct val="0"/>
              </a:spcAft>
              <a:buClrTx/>
              <a:buSzTx/>
              <a:buFontTx/>
              <a:buNone/>
              <a:tabLst/>
              <a:defRPr/>
            </a:pPr>
            <a:endParaRPr lang="en-US" sz="4000" kern="0" dirty="0" smtClean="0">
              <a:latin typeface="+mn-lt"/>
              <a:cs typeface="Times New Roman" charset="0"/>
            </a:endParaRPr>
          </a:p>
          <a:p>
            <a:pPr marR="0" lvl="0" algn="l" defTabSz="914400" rtl="0" eaLnBrk="1" fontAlgn="base" latinLnBrk="0" hangingPunct="1">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tx1"/>
                </a:solidFill>
                <a:effectLst/>
                <a:uLnTx/>
                <a:uFillTx/>
                <a:latin typeface="+mn-lt"/>
                <a:ea typeface="+mn-ea"/>
                <a:cs typeface="Times New Roman" charset="0"/>
              </a:rPr>
              <a:t>The states that matter are the ones with a large population which therefore have a high number of electoral votes</a:t>
            </a:r>
          </a:p>
          <a:p>
            <a:pPr marL="342900" marR="0" lvl="0" indent="-342900" algn="l" defTabSz="914400" rtl="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Lucida Sans Unicode"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0" y="228600"/>
            <a:ext cx="9220200" cy="1143000"/>
          </a:xfrm>
        </p:spPr>
        <p:txBody>
          <a:bodyPr/>
          <a:lstStyle/>
          <a:p>
            <a:r>
              <a:rPr lang="en-US" b="1" dirty="0" smtClean="0"/>
              <a:t>What does this mean for campaign strategy?</a:t>
            </a:r>
            <a:endParaRPr lang="en-US" b="1" dirty="0"/>
          </a:p>
        </p:txBody>
      </p:sp>
      <p:sp>
        <p:nvSpPr>
          <p:cNvPr id="5" name="Rectangle 3"/>
          <p:cNvSpPr txBox="1">
            <a:spLocks noChangeArrowheads="1"/>
          </p:cNvSpPr>
          <p:nvPr/>
        </p:nvSpPr>
        <p:spPr bwMode="auto">
          <a:xfrm>
            <a:off x="609600" y="1371600"/>
            <a:ext cx="8077200" cy="281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1"/>
                </a:solidFill>
                <a:effectLst/>
                <a:uLnTx/>
                <a:uFillTx/>
                <a:latin typeface="+mn-lt"/>
                <a:ea typeface="+mn-ea"/>
                <a:cs typeface="Times New Roman" charset="0"/>
              </a:rPr>
              <a:t>The candidates concentrate on the bigger states</a:t>
            </a:r>
            <a:r>
              <a:rPr kumimoji="0" lang="en-US" sz="4400" b="0" i="0" u="none" strike="noStrike" kern="0" cap="none" spc="0" normalizeH="0" noProof="0" dirty="0" smtClean="0">
                <a:ln>
                  <a:noFill/>
                </a:ln>
                <a:solidFill>
                  <a:schemeClr val="tx1"/>
                </a:solidFill>
                <a:effectLst/>
                <a:uLnTx/>
                <a:uFillTx/>
                <a:latin typeface="+mn-lt"/>
                <a:ea typeface="+mn-ea"/>
                <a:cs typeface="Times New Roman" charset="0"/>
              </a:rPr>
              <a:t> which they have a chance of winning, particularly on “swing states”</a:t>
            </a:r>
            <a:endParaRPr kumimoji="0" lang="en-US" sz="4400" b="0" i="0" u="none" strike="noStrike" kern="0" cap="none" spc="0" normalizeH="0" baseline="0" noProof="0" dirty="0" smtClean="0">
              <a:ln>
                <a:noFill/>
              </a:ln>
              <a:solidFill>
                <a:schemeClr val="tx1"/>
              </a:solidFill>
              <a:effectLst/>
              <a:uLnTx/>
              <a:uFillTx/>
              <a:latin typeface="+mn-lt"/>
              <a:ea typeface="+mn-ea"/>
              <a:cs typeface="Times New Roman" charset="0"/>
            </a:endParaRPr>
          </a:p>
          <a:p>
            <a:pPr marL="342900" marR="0" lvl="0" indent="-342900" algn="l" defTabSz="914400" rtl="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Lucida Sans Unicode" pitchFamily="34" charset="0"/>
              <a:ea typeface="+mn-ea"/>
              <a:cs typeface="+mn-cs"/>
            </a:endParaRPr>
          </a:p>
        </p:txBody>
      </p:sp>
      <p:sp>
        <p:nvSpPr>
          <p:cNvPr id="4" name="Rectangle 3"/>
          <p:cNvSpPr txBox="1">
            <a:spLocks noChangeArrowheads="1"/>
          </p:cNvSpPr>
          <p:nvPr/>
        </p:nvSpPr>
        <p:spPr bwMode="auto">
          <a:xfrm>
            <a:off x="457200" y="4495800"/>
            <a:ext cx="75438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spcBef>
                <a:spcPct val="0"/>
              </a:spcBef>
              <a:spcAft>
                <a:spcPct val="0"/>
              </a:spcAft>
              <a:buClrTx/>
              <a:buSzTx/>
              <a:buFontTx/>
              <a:buNone/>
              <a:tabLst/>
              <a:defRPr/>
            </a:pPr>
            <a:r>
              <a:rPr kumimoji="0" lang="en-US" sz="4400" b="0" i="0" u="none" strike="noStrike" kern="0" cap="none" spc="0" normalizeH="0" noProof="0" dirty="0" smtClean="0">
                <a:ln>
                  <a:noFill/>
                </a:ln>
                <a:solidFill>
                  <a:schemeClr val="tx1"/>
                </a:solidFill>
                <a:effectLst/>
                <a:uLnTx/>
                <a:uFillTx/>
                <a:latin typeface="+mn-lt"/>
                <a:ea typeface="+mn-ea"/>
                <a:cs typeface="Times New Roman" charset="0"/>
              </a:rPr>
              <a:t> </a:t>
            </a:r>
            <a:endParaRPr kumimoji="0" lang="en-US" sz="2000" b="0" i="0" u="none" strike="noStrike" kern="0" cap="none" spc="0" normalizeH="0" baseline="0" noProof="0" dirty="0">
              <a:ln>
                <a:noFill/>
              </a:ln>
              <a:solidFill>
                <a:schemeClr val="tx1"/>
              </a:solidFill>
              <a:effectLst/>
              <a:uLnTx/>
              <a:uFillTx/>
              <a:latin typeface="Lucida Sans Unicode"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a:t>
            </a:r>
            <a:endParaRPr lang="en-US" dirty="0"/>
          </a:p>
        </p:txBody>
      </p:sp>
      <p:sp>
        <p:nvSpPr>
          <p:cNvPr id="6" name="TextBox 5"/>
          <p:cNvSpPr txBox="1"/>
          <p:nvPr/>
        </p:nvSpPr>
        <p:spPr>
          <a:xfrm>
            <a:off x="5334000" y="6488668"/>
            <a:ext cx="3810000" cy="369332"/>
          </a:xfrm>
          <a:prstGeom prst="rect">
            <a:avLst/>
          </a:prstGeom>
          <a:noFill/>
        </p:spPr>
        <p:txBody>
          <a:bodyPr wrap="square" rtlCol="0">
            <a:spAutoFit/>
          </a:bodyPr>
          <a:lstStyle/>
          <a:p>
            <a:pPr>
              <a:buNone/>
            </a:pPr>
            <a:r>
              <a:rPr lang="en-US" sz="1800" dirty="0" smtClean="0"/>
              <a:t>Source: www.rasmussenreports.com</a:t>
            </a:r>
            <a:endParaRPr lang="en-US" sz="1800" dirty="0"/>
          </a:p>
        </p:txBody>
      </p:sp>
      <p:pic>
        <p:nvPicPr>
          <p:cNvPr id="3789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71600" y="116037"/>
            <a:ext cx="6400800" cy="6400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38176341"/>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0" y="-76200"/>
            <a:ext cx="9220200" cy="1600200"/>
          </a:xfrm>
        </p:spPr>
        <p:txBody>
          <a:bodyPr/>
          <a:lstStyle/>
          <a:p>
            <a:r>
              <a:rPr lang="en-US" sz="3600" b="1" dirty="0" smtClean="0"/>
              <a:t>Which voter group will the candidates  have to pay particular attention?</a:t>
            </a:r>
            <a:endParaRPr lang="en-US" sz="3600" b="1" dirty="0"/>
          </a:p>
        </p:txBody>
      </p:sp>
      <p:pic>
        <p:nvPicPr>
          <p:cNvPr id="7" name="Content Placeholder 3" descr="Campaign Buttons_AP08072907498.JPG"/>
          <p:cNvPicPr>
            <a:picLocks noGrp="1" noChangeAspect="1"/>
          </p:cNvPicPr>
          <p:nvPr>
            <p:ph idx="1"/>
          </p:nvPr>
        </p:nvPicPr>
        <p:blipFill>
          <a:blip r:embed="rId3" cstate="print"/>
          <a:stretch>
            <a:fillRect/>
          </a:stretch>
        </p:blipFill>
        <p:spPr>
          <a:xfrm>
            <a:off x="344900" y="1757934"/>
            <a:ext cx="8494300" cy="5023866"/>
          </a:xfrm>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81000" y="914400"/>
            <a:ext cx="9982200" cy="1143000"/>
          </a:xfrm>
        </p:spPr>
        <p:txBody>
          <a:bodyPr/>
          <a:lstStyle/>
          <a:p>
            <a:r>
              <a:rPr lang="en-US" dirty="0" smtClean="0"/>
              <a:t>Major stepping stones on the way to election day:</a:t>
            </a:r>
            <a:br>
              <a:rPr lang="en-US" dirty="0" smtClean="0"/>
            </a:br>
            <a:r>
              <a:rPr lang="en-US" dirty="0" smtClean="0"/>
              <a:t>Presidential and Vice-Presidential TV debates</a:t>
            </a:r>
            <a:endParaRPr lang="en-US" dirty="0"/>
          </a:p>
        </p:txBody>
      </p:sp>
      <p:sp>
        <p:nvSpPr>
          <p:cNvPr id="62467" name="Rectangle 3"/>
          <p:cNvSpPr>
            <a:spLocks noGrp="1" noChangeArrowheads="1"/>
          </p:cNvSpPr>
          <p:nvPr>
            <p:ph type="body" idx="1"/>
          </p:nvPr>
        </p:nvSpPr>
        <p:spPr>
          <a:xfrm>
            <a:off x="685800" y="3505200"/>
            <a:ext cx="7772400" cy="2057400"/>
          </a:xfrm>
        </p:spPr>
        <p:txBody>
          <a:bodyPr/>
          <a:lstStyle/>
          <a:p>
            <a:r>
              <a:rPr lang="en-US" dirty="0" smtClean="0"/>
              <a:t>The parties agree on the number, location and format of the debates</a:t>
            </a:r>
          </a:p>
          <a:p>
            <a:r>
              <a:rPr lang="en-US" dirty="0" smtClean="0"/>
              <a:t>They feature the candidates for a national audience</a:t>
            </a:r>
            <a:endParaRPr lang="en-US"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152400"/>
            <a:ext cx="9220200" cy="1143000"/>
          </a:xfrm>
        </p:spPr>
        <p:txBody>
          <a:bodyPr/>
          <a:lstStyle/>
          <a:p>
            <a:r>
              <a:rPr lang="en-US" b="1" dirty="0" smtClean="0"/>
              <a:t>What is important for Election Day?</a:t>
            </a:r>
            <a:endParaRPr lang="en-US" b="1" dirty="0"/>
          </a:p>
        </p:txBody>
      </p:sp>
      <p:sp>
        <p:nvSpPr>
          <p:cNvPr id="63491" name="Rectangle 3"/>
          <p:cNvSpPr>
            <a:spLocks noGrp="1" noChangeArrowheads="1"/>
          </p:cNvSpPr>
          <p:nvPr>
            <p:ph type="body" idx="1"/>
          </p:nvPr>
        </p:nvSpPr>
        <p:spPr>
          <a:xfrm>
            <a:off x="838200" y="1600200"/>
            <a:ext cx="7848600" cy="4876800"/>
          </a:xfrm>
        </p:spPr>
        <p:txBody>
          <a:bodyPr/>
          <a:lstStyle/>
          <a:p>
            <a:r>
              <a:rPr lang="en-US" sz="4000" dirty="0" smtClean="0"/>
              <a:t>Have voters registered who are likely to vote for you</a:t>
            </a:r>
          </a:p>
          <a:p>
            <a:r>
              <a:rPr lang="en-US" sz="4000" dirty="0" smtClean="0"/>
              <a:t>Mobilize </a:t>
            </a:r>
            <a:r>
              <a:rPr lang="en-US" sz="4000" dirty="0"/>
              <a:t>your </a:t>
            </a:r>
            <a:r>
              <a:rPr lang="en-US" sz="4000" dirty="0" smtClean="0"/>
              <a:t>base</a:t>
            </a:r>
          </a:p>
          <a:p>
            <a:r>
              <a:rPr lang="en-US" sz="4000" dirty="0" smtClean="0"/>
              <a:t>Mobilize independents</a:t>
            </a:r>
          </a:p>
          <a:p>
            <a:r>
              <a:rPr lang="en-US" sz="4000" dirty="0" smtClean="0"/>
              <a:t>Help your likely voters in casting their votes (Where </a:t>
            </a:r>
            <a:r>
              <a:rPr lang="en-US" sz="4000" dirty="0"/>
              <a:t>are the Polling Stations</a:t>
            </a:r>
            <a:r>
              <a:rPr lang="en-US" sz="4000" dirty="0" smtClean="0"/>
              <a:t>?)</a:t>
            </a:r>
            <a:endParaRPr lang="en-US" sz="4000"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6" name="Picture 6" descr="http://www.rasmussenreports.com/var/plain/storage/images/media/obama_index_graphics/april_2012/obama_approval_index_april_12_2012/688901-1-eng-US/obama_approval_index_april_12_2012.jpg"/>
          <p:cNvPicPr>
            <a:picLocks noChangeAspect="1" noChangeArrowheads="1"/>
          </p:cNvPicPr>
          <p:nvPr/>
        </p:nvPicPr>
        <p:blipFill>
          <a:blip r:embed="rId3" cstate="print"/>
          <a:srcRect/>
          <a:stretch>
            <a:fillRect/>
          </a:stretch>
        </p:blipFill>
        <p:spPr bwMode="auto">
          <a:xfrm>
            <a:off x="304800" y="228600"/>
            <a:ext cx="8458200" cy="6343650"/>
          </a:xfrm>
          <a:prstGeom prst="rect">
            <a:avLst/>
          </a:prstGeom>
          <a:noFill/>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52400" y="1128639"/>
          <a:ext cx="8839200" cy="5354666"/>
        </p:xfrm>
        <a:graphic>
          <a:graphicData uri="http://schemas.openxmlformats.org/drawingml/2006/table">
            <a:tbl>
              <a:tblPr/>
              <a:tblGrid>
                <a:gridCol w="1981200"/>
                <a:gridCol w="1752600"/>
                <a:gridCol w="1524000"/>
                <a:gridCol w="1524000"/>
                <a:gridCol w="2057400"/>
              </a:tblGrid>
              <a:tr h="490483">
                <a:tc>
                  <a:txBody>
                    <a:bodyPr/>
                    <a:lstStyle/>
                    <a:p>
                      <a:r>
                        <a:rPr lang="en-US" sz="2400" b="1" dirty="0"/>
                        <a:t>Poll</a:t>
                      </a:r>
                    </a:p>
                  </a:txBody>
                  <a:tcPr marL="70069" marR="70069" marT="35034" marB="35034" anchor="ctr">
                    <a:lnL>
                      <a:noFill/>
                    </a:lnL>
                    <a:lnR>
                      <a:noFill/>
                    </a:lnR>
                    <a:lnT>
                      <a:noFill/>
                    </a:lnT>
                    <a:lnB>
                      <a:noFill/>
                    </a:lnB>
                    <a:solidFill>
                      <a:schemeClr val="tx2">
                        <a:lumMod val="50000"/>
                        <a:lumOff val="50000"/>
                      </a:schemeClr>
                    </a:solidFill>
                  </a:tcPr>
                </a:tc>
                <a:tc>
                  <a:txBody>
                    <a:bodyPr/>
                    <a:lstStyle/>
                    <a:p>
                      <a:pPr algn="ctr"/>
                      <a:r>
                        <a:rPr lang="en-US" sz="2400" b="1" dirty="0"/>
                        <a:t>Date</a:t>
                      </a:r>
                    </a:p>
                  </a:txBody>
                  <a:tcPr marL="70069" marR="70069" marT="35034" marB="35034" anchor="ctr">
                    <a:lnL>
                      <a:noFill/>
                    </a:lnL>
                    <a:lnR>
                      <a:noFill/>
                    </a:lnR>
                    <a:lnT>
                      <a:noFill/>
                    </a:lnT>
                    <a:lnB>
                      <a:noFill/>
                    </a:lnB>
                    <a:solidFill>
                      <a:schemeClr val="tx2">
                        <a:lumMod val="50000"/>
                        <a:lumOff val="50000"/>
                      </a:schemeClr>
                    </a:solidFill>
                  </a:tcPr>
                </a:tc>
                <a:tc>
                  <a:txBody>
                    <a:bodyPr/>
                    <a:lstStyle/>
                    <a:p>
                      <a:pPr algn="ctr"/>
                      <a:r>
                        <a:rPr lang="en-US" sz="2400" b="1" dirty="0" smtClean="0"/>
                        <a:t>Obama</a:t>
                      </a:r>
                      <a:endParaRPr lang="en-US" sz="2400" b="1" dirty="0"/>
                    </a:p>
                  </a:txBody>
                  <a:tcPr marL="70069" marR="70069" marT="35034" marB="35034" anchor="ctr">
                    <a:lnL>
                      <a:noFill/>
                    </a:lnL>
                    <a:lnR>
                      <a:noFill/>
                    </a:lnR>
                    <a:lnT>
                      <a:noFill/>
                    </a:lnT>
                    <a:lnB>
                      <a:noFill/>
                    </a:lnB>
                    <a:solidFill>
                      <a:schemeClr val="tx2">
                        <a:lumMod val="50000"/>
                        <a:lumOff val="50000"/>
                      </a:schemeClr>
                    </a:solidFill>
                  </a:tcPr>
                </a:tc>
                <a:tc>
                  <a:txBody>
                    <a:bodyPr/>
                    <a:lstStyle/>
                    <a:p>
                      <a:pPr algn="ctr"/>
                      <a:r>
                        <a:rPr lang="en-US" sz="2400" b="1" dirty="0"/>
                        <a:t>Romney </a:t>
                      </a:r>
                    </a:p>
                  </a:txBody>
                  <a:tcPr marL="70069" marR="70069" marT="35034" marB="35034" anchor="ctr">
                    <a:lnL>
                      <a:noFill/>
                    </a:lnL>
                    <a:lnR>
                      <a:noFill/>
                    </a:lnR>
                    <a:lnT>
                      <a:noFill/>
                    </a:lnT>
                    <a:lnB>
                      <a:noFill/>
                    </a:lnB>
                    <a:solidFill>
                      <a:schemeClr val="tx2">
                        <a:lumMod val="50000"/>
                        <a:lumOff val="50000"/>
                      </a:schemeClr>
                    </a:solidFill>
                  </a:tcPr>
                </a:tc>
                <a:tc>
                  <a:txBody>
                    <a:bodyPr/>
                    <a:lstStyle/>
                    <a:p>
                      <a:r>
                        <a:rPr lang="en-US" sz="2400" b="1" dirty="0"/>
                        <a:t>Spread</a:t>
                      </a:r>
                    </a:p>
                  </a:txBody>
                  <a:tcPr marL="70069" marR="70069" marT="35034" marB="35034" anchor="ctr">
                    <a:lnL>
                      <a:noFill/>
                    </a:lnL>
                    <a:lnR>
                      <a:noFill/>
                    </a:lnR>
                    <a:lnT>
                      <a:noFill/>
                    </a:lnT>
                    <a:lnB>
                      <a:noFill/>
                    </a:lnB>
                    <a:solidFill>
                      <a:schemeClr val="tx2">
                        <a:lumMod val="50000"/>
                        <a:lumOff val="50000"/>
                      </a:schemeClr>
                    </a:solidFill>
                  </a:tcPr>
                </a:tc>
              </a:tr>
              <a:tr h="490483">
                <a:tc>
                  <a:txBody>
                    <a:bodyPr/>
                    <a:lstStyle/>
                    <a:p>
                      <a:r>
                        <a:rPr lang="en-US" sz="2400" b="1" dirty="0" err="1"/>
                        <a:t>RCP</a:t>
                      </a:r>
                      <a:r>
                        <a:rPr lang="en-US" sz="2400" b="1" dirty="0"/>
                        <a:t> Average</a:t>
                      </a:r>
                    </a:p>
                  </a:txBody>
                  <a:tcPr marL="70069" marR="70069" marT="35034" marB="35034" anchor="ctr">
                    <a:lnL>
                      <a:noFill/>
                    </a:lnL>
                    <a:lnR>
                      <a:noFill/>
                    </a:lnR>
                    <a:lnT>
                      <a:noFill/>
                    </a:lnT>
                    <a:lnB>
                      <a:noFill/>
                    </a:lnB>
                  </a:tcPr>
                </a:tc>
                <a:tc>
                  <a:txBody>
                    <a:bodyPr/>
                    <a:lstStyle/>
                    <a:p>
                      <a:pPr algn="ctr"/>
                      <a:r>
                        <a:rPr lang="en-US" sz="2400" b="1" dirty="0" smtClean="0"/>
                        <a:t>9/11 - 9/23</a:t>
                      </a:r>
                      <a:endParaRPr lang="en-US" sz="2400" b="1" dirty="0"/>
                    </a:p>
                  </a:txBody>
                  <a:tcPr marL="70069" marR="70069" marT="35034" marB="35034" anchor="ctr">
                    <a:lnL>
                      <a:noFill/>
                    </a:lnL>
                    <a:lnR>
                      <a:noFill/>
                    </a:lnR>
                    <a:lnT>
                      <a:noFill/>
                    </a:lnT>
                    <a:lnB>
                      <a:noFill/>
                    </a:lnB>
                  </a:tcPr>
                </a:tc>
                <a:tc>
                  <a:txBody>
                    <a:bodyPr/>
                    <a:lstStyle/>
                    <a:p>
                      <a:pPr algn="ctr"/>
                      <a:r>
                        <a:rPr lang="en-US" sz="2400" b="1" dirty="0" smtClean="0"/>
                        <a:t>48.6</a:t>
                      </a:r>
                      <a:endParaRPr lang="en-US" sz="2400" b="1" dirty="0"/>
                    </a:p>
                  </a:txBody>
                  <a:tcPr marL="70069" marR="70069" marT="35034" marB="35034" anchor="ctr">
                    <a:lnL>
                      <a:noFill/>
                    </a:lnL>
                    <a:lnR>
                      <a:noFill/>
                    </a:lnR>
                    <a:lnT>
                      <a:noFill/>
                    </a:lnT>
                    <a:lnB>
                      <a:noFill/>
                    </a:lnB>
                  </a:tcPr>
                </a:tc>
                <a:tc>
                  <a:txBody>
                    <a:bodyPr/>
                    <a:lstStyle/>
                    <a:p>
                      <a:pPr algn="ctr"/>
                      <a:r>
                        <a:rPr lang="en-US" sz="2400" b="1" dirty="0" smtClean="0"/>
                        <a:t>44.9</a:t>
                      </a:r>
                      <a:endParaRPr lang="en-US" sz="2400" b="1" dirty="0"/>
                    </a:p>
                  </a:txBody>
                  <a:tcPr marL="70069" marR="70069" marT="35034" marB="35034" anchor="ctr">
                    <a:lnL>
                      <a:noFill/>
                    </a:lnL>
                    <a:lnR>
                      <a:noFill/>
                    </a:lnR>
                    <a:lnT>
                      <a:noFill/>
                    </a:lnT>
                    <a:lnB>
                      <a:noFill/>
                    </a:lnB>
                  </a:tcPr>
                </a:tc>
                <a:tc>
                  <a:txBody>
                    <a:bodyPr/>
                    <a:lstStyle/>
                    <a:p>
                      <a:r>
                        <a:rPr lang="en-US" sz="2400" b="1" dirty="0"/>
                        <a:t>Obama </a:t>
                      </a:r>
                      <a:r>
                        <a:rPr lang="en-US" sz="2400" b="1" dirty="0" smtClean="0"/>
                        <a:t>+3.7</a:t>
                      </a:r>
                      <a:endParaRPr lang="en-US" sz="2400" b="1" dirty="0"/>
                    </a:p>
                  </a:txBody>
                  <a:tcPr marL="70069" marR="70069" marT="35034" marB="35034" anchor="ctr">
                    <a:lnL>
                      <a:noFill/>
                    </a:lnL>
                    <a:lnR>
                      <a:noFill/>
                    </a:lnR>
                    <a:lnT>
                      <a:noFill/>
                    </a:lnT>
                    <a:lnB>
                      <a:noFill/>
                    </a:lnB>
                  </a:tcPr>
                </a:tc>
              </a:tr>
              <a:tr h="490483">
                <a:tc>
                  <a:txBody>
                    <a:bodyPr/>
                    <a:lstStyle/>
                    <a:p>
                      <a:r>
                        <a:rPr lang="en-US" sz="2400" b="1" dirty="0" smtClean="0">
                          <a:solidFill>
                            <a:schemeClr val="tx1"/>
                          </a:solidFill>
                        </a:rPr>
                        <a:t>Politico/GWU</a:t>
                      </a:r>
                      <a:r>
                        <a:rPr lang="en-US" sz="2400" b="1" baseline="0" dirty="0" smtClean="0">
                          <a:solidFill>
                            <a:schemeClr val="tx1"/>
                          </a:solidFill>
                        </a:rPr>
                        <a:t>/Battleground</a:t>
                      </a:r>
                      <a:endParaRPr lang="en-US" sz="2400" b="1" dirty="0">
                        <a:solidFill>
                          <a:schemeClr val="tx1"/>
                        </a:solidFill>
                      </a:endParaRPr>
                    </a:p>
                  </a:txBody>
                  <a:tcPr marL="70069" marR="70069" marT="35034" marB="35034" anchor="ctr">
                    <a:lnL>
                      <a:noFill/>
                    </a:lnL>
                    <a:lnR>
                      <a:noFill/>
                    </a:lnR>
                    <a:lnT>
                      <a:noFill/>
                    </a:lnT>
                    <a:lnB>
                      <a:noFill/>
                    </a:lnB>
                  </a:tcPr>
                </a:tc>
                <a:tc>
                  <a:txBody>
                    <a:bodyPr/>
                    <a:lstStyle/>
                    <a:p>
                      <a:pPr algn="ctr"/>
                      <a:r>
                        <a:rPr lang="en-US" sz="2400" b="1" dirty="0" smtClean="0"/>
                        <a:t>9/16 - 9/20</a:t>
                      </a:r>
                      <a:endParaRPr lang="en-US" sz="2400" b="1" dirty="0"/>
                    </a:p>
                  </a:txBody>
                  <a:tcPr marL="70069" marR="70069" marT="35034" marB="35034" anchor="ctr">
                    <a:lnL>
                      <a:noFill/>
                    </a:lnL>
                    <a:lnR>
                      <a:noFill/>
                    </a:lnR>
                    <a:lnT>
                      <a:noFill/>
                    </a:lnT>
                    <a:lnB>
                      <a:noFill/>
                    </a:lnB>
                  </a:tcPr>
                </a:tc>
                <a:tc>
                  <a:txBody>
                    <a:bodyPr/>
                    <a:lstStyle/>
                    <a:p>
                      <a:pPr algn="ctr"/>
                      <a:r>
                        <a:rPr lang="en-US" sz="2400" b="1" dirty="0" smtClean="0"/>
                        <a:t>50</a:t>
                      </a:r>
                      <a:endParaRPr lang="en-US" sz="2400" b="1" dirty="0"/>
                    </a:p>
                  </a:txBody>
                  <a:tcPr marL="70069" marR="70069" marT="35034" marB="35034" anchor="ctr">
                    <a:lnL>
                      <a:noFill/>
                    </a:lnL>
                    <a:lnR>
                      <a:noFill/>
                    </a:lnR>
                    <a:lnT>
                      <a:noFill/>
                    </a:lnT>
                    <a:lnB>
                      <a:noFill/>
                    </a:lnB>
                  </a:tcPr>
                </a:tc>
                <a:tc>
                  <a:txBody>
                    <a:bodyPr/>
                    <a:lstStyle/>
                    <a:p>
                      <a:pPr algn="ctr"/>
                      <a:r>
                        <a:rPr lang="en-US" sz="2400" b="1" dirty="0" smtClean="0"/>
                        <a:t>47</a:t>
                      </a:r>
                      <a:endParaRPr lang="en-US" sz="2400" b="1" dirty="0"/>
                    </a:p>
                  </a:txBody>
                  <a:tcPr marL="70069" marR="70069" marT="35034" marB="35034" anchor="ctr">
                    <a:lnL>
                      <a:noFill/>
                    </a:lnL>
                    <a:lnR>
                      <a:noFill/>
                    </a:lnR>
                    <a:lnT>
                      <a:noFill/>
                    </a:lnT>
                    <a:lnB>
                      <a:noFill/>
                    </a:lnB>
                  </a:tcPr>
                </a:tc>
                <a:tc>
                  <a:txBody>
                    <a:bodyPr/>
                    <a:lstStyle/>
                    <a:p>
                      <a:r>
                        <a:rPr lang="en-US" sz="2400" b="1" dirty="0" smtClean="0"/>
                        <a:t>Obama</a:t>
                      </a:r>
                      <a:r>
                        <a:rPr lang="en-US" sz="2400" b="1" baseline="0" dirty="0" smtClean="0"/>
                        <a:t> +3</a:t>
                      </a:r>
                      <a:endParaRPr lang="en-US" sz="2400" b="1" dirty="0"/>
                    </a:p>
                  </a:txBody>
                  <a:tcPr marL="70069" marR="70069" marT="35034" marB="35034" anchor="ctr">
                    <a:lnL>
                      <a:noFill/>
                    </a:lnL>
                    <a:lnR>
                      <a:noFill/>
                    </a:lnR>
                    <a:lnT>
                      <a:noFill/>
                    </a:lnT>
                    <a:lnB>
                      <a:noFill/>
                    </a:lnB>
                  </a:tcPr>
                </a:tc>
              </a:tr>
              <a:tr h="700690">
                <a:tc>
                  <a:txBody>
                    <a:bodyPr/>
                    <a:lstStyle/>
                    <a:p>
                      <a:r>
                        <a:rPr lang="en-US" sz="2400" b="1" dirty="0">
                          <a:solidFill>
                            <a:schemeClr val="tx1"/>
                          </a:solidFill>
                        </a:rPr>
                        <a:t>Rasmussen Tracking</a:t>
                      </a:r>
                    </a:p>
                  </a:txBody>
                  <a:tcPr marL="70069" marR="70069" marT="35034" marB="35034" anchor="ctr">
                    <a:lnL>
                      <a:noFill/>
                    </a:lnL>
                    <a:lnR>
                      <a:noFill/>
                    </a:lnR>
                    <a:lnT>
                      <a:noFill/>
                    </a:lnT>
                    <a:lnB>
                      <a:noFill/>
                    </a:lnB>
                  </a:tcPr>
                </a:tc>
                <a:tc>
                  <a:txBody>
                    <a:bodyPr/>
                    <a:lstStyle/>
                    <a:p>
                      <a:pPr algn="ctr"/>
                      <a:r>
                        <a:rPr lang="en-US" sz="2400" b="1" dirty="0" smtClean="0"/>
                        <a:t>9/21 - 9/23</a:t>
                      </a:r>
                      <a:endParaRPr lang="en-US" sz="2400" b="1" dirty="0"/>
                    </a:p>
                  </a:txBody>
                  <a:tcPr marL="70069" marR="70069" marT="35034" marB="35034" anchor="ctr">
                    <a:lnL>
                      <a:noFill/>
                    </a:lnL>
                    <a:lnR>
                      <a:noFill/>
                    </a:lnR>
                    <a:lnT>
                      <a:noFill/>
                    </a:lnT>
                    <a:lnB>
                      <a:noFill/>
                    </a:lnB>
                  </a:tcPr>
                </a:tc>
                <a:tc>
                  <a:txBody>
                    <a:bodyPr/>
                    <a:lstStyle/>
                    <a:p>
                      <a:pPr algn="ctr"/>
                      <a:r>
                        <a:rPr lang="en-US" sz="2400" b="1" dirty="0" smtClean="0"/>
                        <a:t>47</a:t>
                      </a:r>
                      <a:endParaRPr lang="en-US" sz="2400" b="1" dirty="0"/>
                    </a:p>
                  </a:txBody>
                  <a:tcPr marL="70069" marR="70069" marT="35034" marB="35034" anchor="ctr">
                    <a:lnL>
                      <a:noFill/>
                    </a:lnL>
                    <a:lnR>
                      <a:noFill/>
                    </a:lnR>
                    <a:lnT>
                      <a:noFill/>
                    </a:lnT>
                    <a:lnB>
                      <a:noFill/>
                    </a:lnB>
                  </a:tcPr>
                </a:tc>
                <a:tc>
                  <a:txBody>
                    <a:bodyPr/>
                    <a:lstStyle/>
                    <a:p>
                      <a:pPr algn="ctr"/>
                      <a:r>
                        <a:rPr lang="en-US" sz="2400" b="1" dirty="0" smtClean="0"/>
                        <a:t>46</a:t>
                      </a:r>
                      <a:endParaRPr lang="en-US" sz="2400" b="1" dirty="0"/>
                    </a:p>
                  </a:txBody>
                  <a:tcPr marL="70069" marR="70069" marT="35034" marB="35034" anchor="ctr">
                    <a:lnL>
                      <a:noFill/>
                    </a:lnL>
                    <a:lnR>
                      <a:noFill/>
                    </a:lnR>
                    <a:lnT>
                      <a:noFill/>
                    </a:lnT>
                    <a:lnB>
                      <a:noFill/>
                    </a:lnB>
                  </a:tcPr>
                </a:tc>
                <a:tc>
                  <a:txBody>
                    <a:bodyPr/>
                    <a:lstStyle/>
                    <a:p>
                      <a:r>
                        <a:rPr lang="en-US" sz="2400" b="1" baseline="0" dirty="0" smtClean="0"/>
                        <a:t>Obama +1</a:t>
                      </a:r>
                      <a:endParaRPr lang="en-US" sz="2400" b="1" dirty="0"/>
                    </a:p>
                  </a:txBody>
                  <a:tcPr marL="70069" marR="70069" marT="35034" marB="35034" anchor="ctr">
                    <a:lnL>
                      <a:noFill/>
                    </a:lnL>
                    <a:lnR>
                      <a:noFill/>
                    </a:lnR>
                    <a:lnT>
                      <a:noFill/>
                    </a:lnT>
                    <a:lnB>
                      <a:noFill/>
                    </a:lnB>
                  </a:tcPr>
                </a:tc>
              </a:tr>
              <a:tr h="700690">
                <a:tc>
                  <a:txBody>
                    <a:bodyPr/>
                    <a:lstStyle/>
                    <a:p>
                      <a:r>
                        <a:rPr lang="en-US" sz="2400" b="1" dirty="0" smtClean="0"/>
                        <a:t>Gallup Tracking</a:t>
                      </a:r>
                      <a:endParaRPr lang="en-US" sz="2400" b="1" i="0" dirty="0">
                        <a:solidFill>
                          <a:schemeClr val="tx1"/>
                        </a:solidFill>
                      </a:endParaRPr>
                    </a:p>
                  </a:txBody>
                  <a:tcPr marL="70069" marR="70069" marT="35034" marB="35034" anchor="ctr">
                    <a:lnL>
                      <a:noFill/>
                    </a:lnL>
                    <a:lnR>
                      <a:noFill/>
                    </a:lnR>
                    <a:lnT>
                      <a:noFill/>
                    </a:lnT>
                    <a:lnB>
                      <a:noFill/>
                    </a:lnB>
                  </a:tcPr>
                </a:tc>
                <a:tc>
                  <a:txBody>
                    <a:bodyPr/>
                    <a:lstStyle/>
                    <a:p>
                      <a:pPr algn="ctr"/>
                      <a:r>
                        <a:rPr lang="en-US" sz="2400" b="1" dirty="0" smtClean="0"/>
                        <a:t>9/17 - 9/23</a:t>
                      </a:r>
                      <a:endParaRPr lang="en-US" sz="2400" b="1" dirty="0"/>
                    </a:p>
                  </a:txBody>
                  <a:tcPr marL="70069" marR="70069" marT="35034" marB="35034" anchor="ctr">
                    <a:lnL>
                      <a:noFill/>
                    </a:lnL>
                    <a:lnR>
                      <a:noFill/>
                    </a:lnR>
                    <a:lnT>
                      <a:noFill/>
                    </a:lnT>
                    <a:lnB>
                      <a:noFill/>
                    </a:lnB>
                  </a:tcPr>
                </a:tc>
                <a:tc>
                  <a:txBody>
                    <a:bodyPr/>
                    <a:lstStyle/>
                    <a:p>
                      <a:pPr algn="ctr"/>
                      <a:r>
                        <a:rPr lang="en-US" sz="2400" b="1" dirty="0" smtClean="0"/>
                        <a:t>48</a:t>
                      </a:r>
                      <a:endParaRPr lang="en-US" sz="2400" b="1" dirty="0"/>
                    </a:p>
                  </a:txBody>
                  <a:tcPr marL="70069" marR="70069" marT="35034" marB="35034" anchor="ctr">
                    <a:lnL>
                      <a:noFill/>
                    </a:lnL>
                    <a:lnR>
                      <a:noFill/>
                    </a:lnR>
                    <a:lnT>
                      <a:noFill/>
                    </a:lnT>
                    <a:lnB>
                      <a:noFill/>
                    </a:lnB>
                  </a:tcPr>
                </a:tc>
                <a:tc>
                  <a:txBody>
                    <a:bodyPr/>
                    <a:lstStyle/>
                    <a:p>
                      <a:pPr algn="ctr"/>
                      <a:r>
                        <a:rPr lang="en-US" sz="2400" b="1" dirty="0" smtClean="0"/>
                        <a:t>46</a:t>
                      </a:r>
                      <a:endParaRPr lang="en-US" sz="2400" b="1" dirty="0"/>
                    </a:p>
                  </a:txBody>
                  <a:tcPr marL="70069" marR="70069" marT="35034" marB="35034" anchor="ctr">
                    <a:lnL>
                      <a:noFill/>
                    </a:lnL>
                    <a:lnR>
                      <a:noFill/>
                    </a:lnR>
                    <a:lnT>
                      <a:noFill/>
                    </a:lnT>
                    <a:lnB>
                      <a:noFill/>
                    </a:lnB>
                  </a:tcPr>
                </a:tc>
                <a:tc>
                  <a:txBody>
                    <a:bodyPr/>
                    <a:lstStyle/>
                    <a:p>
                      <a:r>
                        <a:rPr lang="en-US" sz="2400" b="1" dirty="0"/>
                        <a:t>Obama </a:t>
                      </a:r>
                      <a:r>
                        <a:rPr lang="en-US" sz="2400" b="1" dirty="0" smtClean="0"/>
                        <a:t>+2</a:t>
                      </a:r>
                      <a:endParaRPr lang="en-US" sz="2400" b="1" dirty="0"/>
                    </a:p>
                  </a:txBody>
                  <a:tcPr marL="70069" marR="70069" marT="35034" marB="35034" anchor="ctr">
                    <a:lnL>
                      <a:noFill/>
                    </a:lnL>
                    <a:lnR>
                      <a:noFill/>
                    </a:lnR>
                    <a:lnT>
                      <a:noFill/>
                    </a:lnT>
                    <a:lnB>
                      <a:noFill/>
                    </a:lnB>
                  </a:tcPr>
                </a:tc>
              </a:tr>
              <a:tr h="490483">
                <a:tc>
                  <a:txBody>
                    <a:bodyPr/>
                    <a:lstStyle/>
                    <a:p>
                      <a:r>
                        <a:rPr lang="en-US" sz="2400" b="1" dirty="0" smtClean="0">
                          <a:solidFill>
                            <a:schemeClr val="tx1"/>
                          </a:solidFill>
                        </a:rPr>
                        <a:t>National Journal</a:t>
                      </a:r>
                      <a:endParaRPr lang="en-US" sz="2400" b="1" dirty="0">
                        <a:solidFill>
                          <a:schemeClr val="tx1"/>
                        </a:solidFill>
                      </a:endParaRPr>
                    </a:p>
                  </a:txBody>
                  <a:tcPr marL="70069" marR="70069" marT="35034" marB="35034" anchor="ctr">
                    <a:lnL>
                      <a:noFill/>
                    </a:lnL>
                    <a:lnR>
                      <a:noFill/>
                    </a:lnR>
                    <a:lnT>
                      <a:noFill/>
                    </a:lnT>
                    <a:lnB>
                      <a:noFill/>
                    </a:lnB>
                  </a:tcPr>
                </a:tc>
                <a:tc>
                  <a:txBody>
                    <a:bodyPr/>
                    <a:lstStyle/>
                    <a:p>
                      <a:pPr algn="ctr"/>
                      <a:r>
                        <a:rPr lang="en-US" sz="2400" b="1" dirty="0" smtClean="0"/>
                        <a:t>9/15 - 9/19</a:t>
                      </a:r>
                      <a:endParaRPr lang="en-US" sz="2400" b="1" dirty="0"/>
                    </a:p>
                  </a:txBody>
                  <a:tcPr marL="70069" marR="70069" marT="35034" marB="35034" anchor="ctr">
                    <a:lnL>
                      <a:noFill/>
                    </a:lnL>
                    <a:lnR>
                      <a:noFill/>
                    </a:lnR>
                    <a:lnT>
                      <a:noFill/>
                    </a:lnT>
                    <a:lnB>
                      <a:noFill/>
                    </a:lnB>
                  </a:tcPr>
                </a:tc>
                <a:tc>
                  <a:txBody>
                    <a:bodyPr/>
                    <a:lstStyle/>
                    <a:p>
                      <a:pPr algn="ctr"/>
                      <a:r>
                        <a:rPr lang="en-US" sz="2400" b="1" dirty="0" smtClean="0"/>
                        <a:t>50</a:t>
                      </a:r>
                      <a:endParaRPr lang="en-US" sz="2400" b="1" dirty="0"/>
                    </a:p>
                  </a:txBody>
                  <a:tcPr marL="70069" marR="70069" marT="35034" marB="35034" anchor="ctr">
                    <a:lnL>
                      <a:noFill/>
                    </a:lnL>
                    <a:lnR>
                      <a:noFill/>
                    </a:lnR>
                    <a:lnT>
                      <a:noFill/>
                    </a:lnT>
                    <a:lnB>
                      <a:noFill/>
                    </a:lnB>
                  </a:tcPr>
                </a:tc>
                <a:tc>
                  <a:txBody>
                    <a:bodyPr/>
                    <a:lstStyle/>
                    <a:p>
                      <a:pPr algn="ctr"/>
                      <a:r>
                        <a:rPr lang="en-US" sz="2400" b="1" dirty="0" smtClean="0"/>
                        <a:t>43</a:t>
                      </a:r>
                      <a:endParaRPr lang="en-US" sz="2400" b="1" dirty="0"/>
                    </a:p>
                  </a:txBody>
                  <a:tcPr marL="70069" marR="70069" marT="35034" marB="35034" anchor="ctr">
                    <a:lnL>
                      <a:noFill/>
                    </a:lnL>
                    <a:lnR>
                      <a:noFill/>
                    </a:lnR>
                    <a:lnT>
                      <a:noFill/>
                    </a:lnT>
                    <a:lnB>
                      <a:noFill/>
                    </a:lnB>
                  </a:tcPr>
                </a:tc>
                <a:tc>
                  <a:txBody>
                    <a:bodyPr/>
                    <a:lstStyle/>
                    <a:p>
                      <a:r>
                        <a:rPr lang="en-US" sz="2400" b="1" dirty="0"/>
                        <a:t>Obama </a:t>
                      </a:r>
                      <a:r>
                        <a:rPr lang="en-US" sz="2400" b="1" dirty="0" smtClean="0"/>
                        <a:t>+7</a:t>
                      </a:r>
                      <a:endParaRPr lang="en-US" sz="2400" b="1" dirty="0"/>
                    </a:p>
                  </a:txBody>
                  <a:tcPr marL="70069" marR="70069" marT="35034" marB="35034" anchor="ctr">
                    <a:lnL>
                      <a:noFill/>
                    </a:lnL>
                    <a:lnR>
                      <a:noFill/>
                    </a:lnR>
                    <a:lnT>
                      <a:noFill/>
                    </a:lnT>
                    <a:lnB>
                      <a:noFill/>
                    </a:lnB>
                  </a:tcPr>
                </a:tc>
              </a:tr>
              <a:tr h="700690">
                <a:tc>
                  <a:txBody>
                    <a:bodyPr/>
                    <a:lstStyle/>
                    <a:p>
                      <a:r>
                        <a:rPr lang="en-US" sz="2400" b="1" dirty="0" smtClean="0">
                          <a:solidFill>
                            <a:schemeClr val="tx1"/>
                          </a:solidFill>
                        </a:rPr>
                        <a:t>NBC News/Wall St.</a:t>
                      </a:r>
                      <a:r>
                        <a:rPr lang="en-US" sz="2400" b="1" baseline="0" dirty="0" smtClean="0">
                          <a:solidFill>
                            <a:schemeClr val="tx1"/>
                          </a:solidFill>
                        </a:rPr>
                        <a:t> Journal</a:t>
                      </a:r>
                      <a:endParaRPr lang="en-US" sz="2400" b="1" dirty="0">
                        <a:solidFill>
                          <a:schemeClr val="tx1"/>
                        </a:solidFill>
                      </a:endParaRPr>
                    </a:p>
                  </a:txBody>
                  <a:tcPr marL="70069" marR="70069" marT="35034" marB="35034" anchor="ctr">
                    <a:lnL>
                      <a:noFill/>
                    </a:lnL>
                    <a:lnR>
                      <a:noFill/>
                    </a:lnR>
                    <a:lnT>
                      <a:noFill/>
                    </a:lnT>
                    <a:lnB>
                      <a:noFill/>
                    </a:lnB>
                  </a:tcPr>
                </a:tc>
                <a:tc>
                  <a:txBody>
                    <a:bodyPr/>
                    <a:lstStyle/>
                    <a:p>
                      <a:pPr algn="ctr"/>
                      <a:r>
                        <a:rPr lang="en-US" sz="2400" b="1" dirty="0" smtClean="0"/>
                        <a:t>9/12 - 9/16</a:t>
                      </a:r>
                      <a:endParaRPr lang="en-US" sz="2400" b="1" dirty="0"/>
                    </a:p>
                  </a:txBody>
                  <a:tcPr marL="70069" marR="70069" marT="35034" marB="35034" anchor="ctr">
                    <a:lnL>
                      <a:noFill/>
                    </a:lnL>
                    <a:lnR>
                      <a:noFill/>
                    </a:lnR>
                    <a:lnT>
                      <a:noFill/>
                    </a:lnT>
                    <a:lnB>
                      <a:noFill/>
                    </a:lnB>
                  </a:tcPr>
                </a:tc>
                <a:tc>
                  <a:txBody>
                    <a:bodyPr/>
                    <a:lstStyle/>
                    <a:p>
                      <a:pPr algn="ctr"/>
                      <a:r>
                        <a:rPr lang="en-US" sz="2400" b="1" dirty="0" smtClean="0"/>
                        <a:t>41</a:t>
                      </a:r>
                      <a:endParaRPr lang="en-US" sz="2400" b="1" dirty="0"/>
                    </a:p>
                  </a:txBody>
                  <a:tcPr marL="70069" marR="70069" marT="35034" marB="35034" anchor="ctr">
                    <a:lnL>
                      <a:noFill/>
                    </a:lnL>
                    <a:lnR>
                      <a:noFill/>
                    </a:lnR>
                    <a:lnT>
                      <a:noFill/>
                    </a:lnT>
                    <a:lnB>
                      <a:noFill/>
                    </a:lnB>
                  </a:tcPr>
                </a:tc>
                <a:tc>
                  <a:txBody>
                    <a:bodyPr/>
                    <a:lstStyle/>
                    <a:p>
                      <a:pPr algn="ctr"/>
                      <a:r>
                        <a:rPr lang="en-US" sz="2400" b="1" dirty="0" smtClean="0"/>
                        <a:t>43</a:t>
                      </a:r>
                      <a:endParaRPr lang="en-US" sz="2400" b="1" dirty="0"/>
                    </a:p>
                  </a:txBody>
                  <a:tcPr marL="70069" marR="70069" marT="35034" marB="35034" anchor="ctr">
                    <a:lnL>
                      <a:noFill/>
                    </a:lnL>
                    <a:lnR>
                      <a:noFill/>
                    </a:lnR>
                    <a:lnT>
                      <a:noFill/>
                    </a:lnT>
                    <a:lnB>
                      <a:noFill/>
                    </a:lnB>
                  </a:tcPr>
                </a:tc>
                <a:tc>
                  <a:txBody>
                    <a:bodyPr/>
                    <a:lstStyle/>
                    <a:p>
                      <a:r>
                        <a:rPr lang="en-US" sz="2400" b="1" baseline="0" dirty="0" smtClean="0"/>
                        <a:t>Obama +8</a:t>
                      </a:r>
                      <a:endParaRPr lang="en-US" sz="2400" b="1" dirty="0"/>
                    </a:p>
                  </a:txBody>
                  <a:tcPr marL="70069" marR="70069" marT="35034" marB="35034" anchor="ctr">
                    <a:lnL>
                      <a:noFill/>
                    </a:lnL>
                    <a:lnR>
                      <a:noFill/>
                    </a:lnR>
                    <a:lnT>
                      <a:noFill/>
                    </a:lnT>
                    <a:lnB>
                      <a:noFill/>
                    </a:lnB>
                  </a:tcPr>
                </a:tc>
              </a:tr>
            </a:tbl>
          </a:graphicData>
        </a:graphic>
      </p:graphicFrame>
      <p:sp>
        <p:nvSpPr>
          <p:cNvPr id="10" name="TextBox 9"/>
          <p:cNvSpPr txBox="1"/>
          <p:nvPr/>
        </p:nvSpPr>
        <p:spPr>
          <a:xfrm>
            <a:off x="1371600" y="152400"/>
            <a:ext cx="7239000" cy="646331"/>
          </a:xfrm>
          <a:prstGeom prst="rect">
            <a:avLst/>
          </a:prstGeom>
          <a:noFill/>
        </p:spPr>
        <p:txBody>
          <a:bodyPr wrap="square" rtlCol="0">
            <a:spAutoFit/>
          </a:bodyPr>
          <a:lstStyle/>
          <a:p>
            <a:pPr>
              <a:buNone/>
            </a:pPr>
            <a:r>
              <a:rPr lang="en-US" sz="3600" b="1" dirty="0" smtClean="0"/>
              <a:t>Obama &amp; Romney in current polls</a:t>
            </a:r>
            <a:endParaRPr lang="en-US" sz="3600" b="1" dirty="0"/>
          </a:p>
        </p:txBody>
      </p:sp>
      <p:sp>
        <p:nvSpPr>
          <p:cNvPr id="11" name="TextBox 10"/>
          <p:cNvSpPr txBox="1"/>
          <p:nvPr/>
        </p:nvSpPr>
        <p:spPr>
          <a:xfrm>
            <a:off x="609600" y="6381690"/>
            <a:ext cx="4724400" cy="400110"/>
          </a:xfrm>
          <a:prstGeom prst="rect">
            <a:avLst/>
          </a:prstGeom>
          <a:noFill/>
        </p:spPr>
        <p:txBody>
          <a:bodyPr wrap="square" rtlCol="0">
            <a:spAutoFit/>
          </a:bodyPr>
          <a:lstStyle/>
          <a:p>
            <a:pPr>
              <a:buNone/>
            </a:pPr>
            <a:r>
              <a:rPr lang="en-US" sz="2000" dirty="0" smtClean="0"/>
              <a:t>Source: </a:t>
            </a:r>
            <a:r>
              <a:rPr lang="en-US" sz="2000" dirty="0" err="1" smtClean="0"/>
              <a:t>RealClearPolitics</a:t>
            </a:r>
            <a:endParaRPr lang="en-US" sz="20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76200"/>
            <a:ext cx="8534400" cy="1143000"/>
          </a:xfrm>
        </p:spPr>
        <p:txBody>
          <a:bodyPr/>
          <a:lstStyle/>
          <a:p>
            <a:r>
              <a:rPr lang="en-US" sz="4800" b="1" dirty="0"/>
              <a:t>Political </a:t>
            </a:r>
            <a:r>
              <a:rPr lang="en-US" sz="4800" b="1" dirty="0" smtClean="0"/>
              <a:t>labels &amp; parties</a:t>
            </a:r>
            <a:endParaRPr lang="en-US" sz="4800" b="1" dirty="0"/>
          </a:p>
        </p:txBody>
      </p:sp>
      <p:sp>
        <p:nvSpPr>
          <p:cNvPr id="9" name="TextBox 8"/>
          <p:cNvSpPr txBox="1"/>
          <p:nvPr/>
        </p:nvSpPr>
        <p:spPr>
          <a:xfrm>
            <a:off x="228600" y="1600200"/>
            <a:ext cx="8534400" cy="2099036"/>
          </a:xfrm>
          <a:prstGeom prst="rect">
            <a:avLst/>
          </a:prstGeom>
          <a:noFill/>
        </p:spPr>
        <p:txBody>
          <a:bodyPr wrap="square" rtlCol="0">
            <a:spAutoFit/>
          </a:bodyPr>
          <a:lstStyle/>
          <a:p>
            <a:pPr>
              <a:buNone/>
            </a:pPr>
            <a:r>
              <a:rPr lang="en-US" sz="3600" dirty="0" smtClean="0"/>
              <a:t>Conservatives – Republican Party</a:t>
            </a:r>
          </a:p>
          <a:p>
            <a:pPr>
              <a:buNone/>
            </a:pPr>
            <a:endParaRPr lang="en-US" sz="2000" dirty="0" smtClean="0"/>
          </a:p>
          <a:p>
            <a:pPr>
              <a:buNone/>
            </a:pPr>
            <a:r>
              <a:rPr lang="en-US" dirty="0" smtClean="0"/>
              <a:t>Where do conservatives/Republicans stand on key political issues?</a:t>
            </a:r>
            <a:endParaRPr lang="en-US" dirty="0"/>
          </a:p>
        </p:txBody>
      </p:sp>
      <p:sp>
        <p:nvSpPr>
          <p:cNvPr id="11" name="TextBox 10"/>
          <p:cNvSpPr txBox="1"/>
          <p:nvPr/>
        </p:nvSpPr>
        <p:spPr>
          <a:xfrm>
            <a:off x="76200" y="4697409"/>
            <a:ext cx="9525000" cy="2160591"/>
          </a:xfrm>
          <a:prstGeom prst="rect">
            <a:avLst/>
          </a:prstGeom>
          <a:noFill/>
        </p:spPr>
        <p:txBody>
          <a:bodyPr wrap="square" rtlCol="0">
            <a:spAutoFit/>
          </a:bodyPr>
          <a:lstStyle/>
          <a:p>
            <a:pPr>
              <a:buNone/>
            </a:pPr>
            <a:r>
              <a:rPr lang="en-US" dirty="0" smtClean="0"/>
              <a:t>Strong defense, lower taxes, pro-business, less state spending, law and order, small government, death penalty, guns, anti-abortion</a:t>
            </a:r>
          </a:p>
          <a:p>
            <a:pPr>
              <a:buNone/>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381000" y="228600"/>
            <a:ext cx="8458200" cy="2362200"/>
          </a:xfrm>
        </p:spPr>
        <p:txBody>
          <a:bodyPr/>
          <a:lstStyle/>
          <a:p>
            <a:r>
              <a:rPr lang="en-US" dirty="0" smtClean="0"/>
              <a:t>What kinds of developments and events could impact on the election outcome in November?</a:t>
            </a:r>
            <a:endParaRPr lang="en-US" dirty="0"/>
          </a:p>
        </p:txBody>
      </p:sp>
      <p:sp>
        <p:nvSpPr>
          <p:cNvPr id="3" name="TextBox 2"/>
          <p:cNvSpPr txBox="1"/>
          <p:nvPr/>
        </p:nvSpPr>
        <p:spPr>
          <a:xfrm>
            <a:off x="3048000" y="3200400"/>
            <a:ext cx="3810000" cy="584775"/>
          </a:xfrm>
          <a:prstGeom prst="rect">
            <a:avLst/>
          </a:prstGeom>
          <a:noFill/>
        </p:spPr>
        <p:txBody>
          <a:bodyPr wrap="square" rtlCol="0">
            <a:spAutoFit/>
          </a:bodyPr>
          <a:lstStyle/>
          <a:p>
            <a:pPr>
              <a:buNone/>
            </a:pPr>
            <a:r>
              <a:rPr lang="en-US" dirty="0" smtClean="0"/>
              <a:t>1. Domestically?</a:t>
            </a:r>
            <a:endParaRPr lang="en-US" dirty="0"/>
          </a:p>
        </p:txBody>
      </p:sp>
      <p:sp>
        <p:nvSpPr>
          <p:cNvPr id="4" name="TextBox 3"/>
          <p:cNvSpPr txBox="1"/>
          <p:nvPr/>
        </p:nvSpPr>
        <p:spPr>
          <a:xfrm>
            <a:off x="3048000" y="4724400"/>
            <a:ext cx="3810000" cy="584775"/>
          </a:xfrm>
          <a:prstGeom prst="rect">
            <a:avLst/>
          </a:prstGeom>
          <a:noFill/>
        </p:spPr>
        <p:txBody>
          <a:bodyPr wrap="square" rtlCol="0">
            <a:spAutoFit/>
          </a:bodyPr>
          <a:lstStyle/>
          <a:p>
            <a:pPr>
              <a:buNone/>
            </a:pPr>
            <a:r>
              <a:rPr lang="en-US" dirty="0" smtClean="0"/>
              <a:t>2. Abroad?</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0" y="228600"/>
            <a:ext cx="8991600" cy="6629400"/>
          </a:xfrm>
        </p:spPr>
        <p:txBody>
          <a:bodyPr/>
          <a:lstStyle/>
          <a:p>
            <a:pPr algn="l"/>
            <a:r>
              <a:rPr lang="en-US" sz="2400" dirty="0" smtClean="0"/>
              <a:t>“If you were successful, somebody along the line gave you some help.  There was a great teacher somewhere in your life.  Somebody helped to create this unbelievable American system that we have that allowed you to thrive.  Somebody invested in roads and bridges.  If you’ve got a business -- </a:t>
            </a:r>
            <a:r>
              <a:rPr lang="en-US" sz="2800" b="1" dirty="0" smtClean="0">
                <a:solidFill>
                  <a:schemeClr val="tx1"/>
                </a:solidFill>
              </a:rPr>
              <a:t>you didn’t build that</a:t>
            </a:r>
            <a:r>
              <a:rPr lang="en-US" sz="2400" dirty="0" smtClean="0"/>
              <a:t>.  Somebody else made that happen.  The Internet didn’t get invented on its own.  Government research created the Internet so that all the companies could make money off the Internet.</a:t>
            </a:r>
            <a:br>
              <a:rPr lang="en-US" sz="2400" dirty="0" smtClean="0"/>
            </a:br>
            <a:r>
              <a:rPr lang="en-US" sz="2400" dirty="0" smtClean="0"/>
              <a:t>     The point is, is that when we succeed, we succeed because of our individual initiative, but also because we do things together.  There are some things, just like fighting fires, we don’t do on our own.  I mean, imagine if everybody had their own fire service.  That would be a hard way to organize fighting fires. </a:t>
            </a:r>
            <a:br>
              <a:rPr lang="en-US" sz="2400" dirty="0" smtClean="0"/>
            </a:br>
            <a:r>
              <a:rPr lang="en-US" sz="2400" dirty="0" smtClean="0"/>
              <a:t>So we say to ourselves, ever since the founding of this country, you know what, there are some things we do better together.”</a:t>
            </a:r>
            <a:br>
              <a:rPr lang="en-US" sz="2400" dirty="0" smtClean="0"/>
            </a:br>
            <a:r>
              <a:rPr lang="en-US" sz="2400" dirty="0" smtClean="0"/>
              <a:t>	</a:t>
            </a:r>
            <a:br>
              <a:rPr lang="en-US" sz="2400" dirty="0" smtClean="0"/>
            </a:br>
            <a:r>
              <a:rPr lang="en-US" sz="2400" dirty="0" smtClean="0"/>
              <a:t>	Barack Obama  at a Campaign Event in Roanoke, </a:t>
            </a:r>
            <a:r>
              <a:rPr lang="en-US" sz="2400" dirty="0" err="1" smtClean="0"/>
              <a:t>Virginiam</a:t>
            </a:r>
            <a:r>
              <a:rPr lang="en-US" sz="2400" dirty="0" smtClean="0"/>
              <a:t> </a:t>
            </a:r>
            <a:br>
              <a:rPr lang="en-US" sz="2400" dirty="0" smtClean="0"/>
            </a:br>
            <a:r>
              <a:rPr lang="en-US" sz="2400" dirty="0" smtClean="0"/>
              <a:t>	July 13, 2012</a:t>
            </a:r>
            <a:endParaRPr lang="en-US" sz="2400"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381000" y="4419600"/>
            <a:ext cx="8458200" cy="1143000"/>
          </a:xfrm>
        </p:spPr>
        <p:txBody>
          <a:bodyPr/>
          <a:lstStyle/>
          <a:p>
            <a:r>
              <a:rPr lang="en-US" dirty="0" smtClean="0"/>
              <a:t>Whom would you vote for, if the </a:t>
            </a:r>
            <a:r>
              <a:rPr lang="en-US" smtClean="0"/>
              <a:t>election were </a:t>
            </a:r>
            <a:r>
              <a:rPr lang="en-US" dirty="0" smtClean="0"/>
              <a:t>held today and why?</a:t>
            </a:r>
            <a:endParaRPr lang="en-US" dirty="0"/>
          </a:p>
        </p:txBody>
      </p:sp>
      <p:pic>
        <p:nvPicPr>
          <p:cNvPr id="4" name="Picture 3" descr="romney_obama.jpg"/>
          <p:cNvPicPr>
            <a:picLocks noChangeAspect="1"/>
          </p:cNvPicPr>
          <p:nvPr/>
        </p:nvPicPr>
        <p:blipFill>
          <a:blip r:embed="rId3" cstate="print"/>
          <a:stretch>
            <a:fillRect/>
          </a:stretch>
        </p:blipFill>
        <p:spPr>
          <a:xfrm>
            <a:off x="1414938" y="533400"/>
            <a:ext cx="6281262" cy="3405378"/>
          </a:xfrm>
          <a:prstGeom prst="rect">
            <a:avLst/>
          </a:prstGeom>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2857500"/>
            <a:ext cx="7772400" cy="1143000"/>
          </a:xfrm>
        </p:spPr>
        <p:txBody>
          <a:bodyPr/>
          <a:lstStyle/>
          <a:p>
            <a:r>
              <a:rPr lang="en-US" dirty="0" smtClean="0"/>
              <a:t>Questions </a:t>
            </a:r>
            <a:br>
              <a:rPr lang="en-US" dirty="0" smtClean="0"/>
            </a:br>
            <a:r>
              <a:rPr lang="en-US" dirty="0" smtClean="0"/>
              <a:t/>
            </a:r>
            <a:br>
              <a:rPr lang="en-US" dirty="0" smtClean="0"/>
            </a:br>
            <a:r>
              <a:rPr lang="en-US" dirty="0" smtClean="0"/>
              <a:t>(on anything)</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76200"/>
            <a:ext cx="8534400" cy="1143000"/>
          </a:xfrm>
        </p:spPr>
        <p:txBody>
          <a:bodyPr/>
          <a:lstStyle/>
          <a:p>
            <a:r>
              <a:rPr lang="en-US" sz="4800" b="1" dirty="0"/>
              <a:t>Political </a:t>
            </a:r>
            <a:r>
              <a:rPr lang="en-US" sz="4800" b="1" dirty="0" smtClean="0"/>
              <a:t>labels &amp; parties</a:t>
            </a:r>
            <a:endParaRPr lang="en-US" sz="4800" b="1" dirty="0"/>
          </a:p>
        </p:txBody>
      </p:sp>
      <p:sp>
        <p:nvSpPr>
          <p:cNvPr id="9" name="TextBox 8"/>
          <p:cNvSpPr txBox="1"/>
          <p:nvPr/>
        </p:nvSpPr>
        <p:spPr>
          <a:xfrm>
            <a:off x="228600" y="1600200"/>
            <a:ext cx="8534400" cy="2037481"/>
          </a:xfrm>
          <a:prstGeom prst="rect">
            <a:avLst/>
          </a:prstGeom>
          <a:noFill/>
        </p:spPr>
        <p:txBody>
          <a:bodyPr wrap="square" rtlCol="0">
            <a:spAutoFit/>
          </a:bodyPr>
          <a:lstStyle/>
          <a:p>
            <a:pPr>
              <a:buNone/>
            </a:pPr>
            <a:r>
              <a:rPr lang="en-US" dirty="0" smtClean="0"/>
              <a:t>Liberals – Democratic Party</a:t>
            </a:r>
          </a:p>
          <a:p>
            <a:pPr>
              <a:buNone/>
            </a:pPr>
            <a:endParaRPr lang="en-US" sz="2000" dirty="0" smtClean="0"/>
          </a:p>
          <a:p>
            <a:pPr>
              <a:buNone/>
            </a:pPr>
            <a:r>
              <a:rPr lang="en-US" dirty="0" smtClean="0"/>
              <a:t>Where do liberals/Democrats stand on key political issues?</a:t>
            </a:r>
            <a:endParaRPr lang="en-US" dirty="0"/>
          </a:p>
        </p:txBody>
      </p:sp>
      <p:sp>
        <p:nvSpPr>
          <p:cNvPr id="11" name="TextBox 10"/>
          <p:cNvSpPr txBox="1"/>
          <p:nvPr/>
        </p:nvSpPr>
        <p:spPr>
          <a:xfrm>
            <a:off x="152400" y="4526340"/>
            <a:ext cx="9525000" cy="1569660"/>
          </a:xfrm>
          <a:prstGeom prst="rect">
            <a:avLst/>
          </a:prstGeom>
          <a:noFill/>
        </p:spPr>
        <p:txBody>
          <a:bodyPr wrap="square" rtlCol="0">
            <a:spAutoFit/>
          </a:bodyPr>
          <a:lstStyle/>
          <a:p>
            <a:pPr eaLnBrk="1" hangingPunct="1">
              <a:spcBef>
                <a:spcPct val="50000"/>
              </a:spcBef>
              <a:buNone/>
            </a:pPr>
            <a:r>
              <a:rPr lang="en-US" dirty="0" smtClean="0"/>
              <a:t>Higher taxes for the rich, affordable health care for all, social security, higher minimum wage, gun control, abortion, environmental protection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vs. Blue States</a:t>
            </a:r>
            <a:br>
              <a:rPr lang="en-US" dirty="0" smtClean="0"/>
            </a:br>
            <a:endParaRPr lang="en-US" dirty="0"/>
          </a:p>
        </p:txBody>
      </p:sp>
      <p:sp>
        <p:nvSpPr>
          <p:cNvPr id="7" name="TextBox 6"/>
          <p:cNvSpPr txBox="1"/>
          <p:nvPr/>
        </p:nvSpPr>
        <p:spPr>
          <a:xfrm>
            <a:off x="2362200" y="6019800"/>
            <a:ext cx="4724400" cy="338554"/>
          </a:xfrm>
          <a:prstGeom prst="rect">
            <a:avLst/>
          </a:prstGeom>
          <a:noFill/>
        </p:spPr>
        <p:txBody>
          <a:bodyPr wrap="square" rtlCol="0">
            <a:spAutoFit/>
          </a:bodyPr>
          <a:lstStyle/>
          <a:p>
            <a:pPr>
              <a:buNone/>
            </a:pPr>
            <a:r>
              <a:rPr lang="en-US" sz="1600" dirty="0" smtClean="0"/>
              <a:t>Source: usnews.com (2000 election)</a:t>
            </a:r>
            <a:endParaRPr lang="en-US" sz="1600" dirty="0"/>
          </a:p>
        </p:txBody>
      </p:sp>
      <p:pic>
        <p:nvPicPr>
          <p:cNvPr id="3891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33475" y="1295400"/>
            <a:ext cx="6877050" cy="426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sz="quarter"/>
          </p:nvPr>
        </p:nvSpPr>
        <p:spPr>
          <a:xfrm>
            <a:off x="685800" y="228600"/>
            <a:ext cx="7772400" cy="1143000"/>
          </a:xfrm>
        </p:spPr>
        <p:txBody>
          <a:bodyPr/>
          <a:lstStyle/>
          <a:p>
            <a:r>
              <a:rPr lang="en-US" b="1" dirty="0" smtClean="0"/>
              <a:t>Which other political parties in </a:t>
            </a:r>
            <a:r>
              <a:rPr lang="en-US" b="1" dirty="0"/>
              <a:t>the U.S</a:t>
            </a:r>
            <a:r>
              <a:rPr lang="en-US" b="1" dirty="0" smtClean="0"/>
              <a:t>. do you know?</a:t>
            </a:r>
            <a:endParaRPr lang="en-US" b="1" dirty="0"/>
          </a:p>
        </p:txBody>
      </p:sp>
      <p:sp>
        <p:nvSpPr>
          <p:cNvPr id="67609" name="Rectangle 1049"/>
          <p:cNvSpPr>
            <a:spLocks noChangeArrowheads="1"/>
          </p:cNvSpPr>
          <p:nvPr/>
        </p:nvSpPr>
        <p:spPr bwMode="auto">
          <a:xfrm>
            <a:off x="0" y="0"/>
            <a:ext cx="1819275" cy="0"/>
          </a:xfrm>
          <a:prstGeom prst="rect">
            <a:avLst/>
          </a:prstGeom>
          <a:noFill/>
          <a:ln w="9525">
            <a:noFill/>
            <a:miter lim="800000"/>
            <a:headEnd/>
            <a:tailEnd/>
          </a:ln>
          <a:effectLst/>
        </p:spPr>
        <p:txBody>
          <a:bodyPr wrap="none" anchor="ctr">
            <a:spAutoFit/>
          </a:bodyPr>
          <a:lstStyle/>
          <a:p>
            <a:endParaRPr lang="en-US"/>
          </a:p>
        </p:txBody>
      </p:sp>
      <p:graphicFrame>
        <p:nvGraphicFramePr>
          <p:cNvPr id="67618" name="Group 1058"/>
          <p:cNvGraphicFramePr>
            <a:graphicFrameLocks noGrp="1"/>
          </p:cNvGraphicFramePr>
          <p:nvPr/>
        </p:nvGraphicFramePr>
        <p:xfrm>
          <a:off x="0" y="0"/>
          <a:ext cx="1819275" cy="228600"/>
        </p:xfrm>
        <a:graphic>
          <a:graphicData uri="http://schemas.openxmlformats.org/drawingml/2006/table">
            <a:tbl>
              <a:tblPr/>
              <a:tblGrid>
                <a:gridCol w="1819275"/>
              </a:tblGrid>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558A18"/>
                          </a:solidFill>
                          <a:effectLst/>
                          <a:latin typeface="Arial" charset="0"/>
                          <a:ea typeface="Times New Roman" charset="0"/>
                          <a:cs typeface="Arial" charset="0"/>
                        </a:rPr>
                        <a:t> </a:t>
                      </a:r>
                      <a:endParaRPr kumimoji="0" lang="en-US" sz="2400" b="0" i="0" u="none" strike="noStrike" cap="none" normalizeH="0" baseline="0" dirty="0" smtClean="0">
                        <a:ln>
                          <a:noFill/>
                        </a:ln>
                        <a:solidFill>
                          <a:schemeClr val="tx1"/>
                        </a:solidFill>
                        <a:effectLst/>
                        <a:latin typeface="Times New Roman" charset="0"/>
                        <a:ea typeface="Times New Roman" charset="0"/>
                        <a:cs typeface="Arial"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16" name="Picture 15" descr="Libertarian Party.Logo.png"/>
          <p:cNvPicPr>
            <a:picLocks noChangeAspect="1"/>
          </p:cNvPicPr>
          <p:nvPr/>
        </p:nvPicPr>
        <p:blipFill>
          <a:blip r:embed="rId3" cstate="print"/>
          <a:stretch>
            <a:fillRect/>
          </a:stretch>
        </p:blipFill>
        <p:spPr>
          <a:xfrm>
            <a:off x="5029200" y="2895600"/>
            <a:ext cx="1933575" cy="2010918"/>
          </a:xfrm>
          <a:prstGeom prst="rect">
            <a:avLst/>
          </a:prstGeom>
        </p:spPr>
      </p:pic>
      <p:pic>
        <p:nvPicPr>
          <p:cNvPr id="17" name="Picture 16" descr="250px-Green Party.Logo.png"/>
          <p:cNvPicPr>
            <a:picLocks noChangeAspect="1"/>
          </p:cNvPicPr>
          <p:nvPr/>
        </p:nvPicPr>
        <p:blipFill>
          <a:blip r:embed="rId4" cstate="print"/>
          <a:stretch>
            <a:fillRect/>
          </a:stretch>
        </p:blipFill>
        <p:spPr>
          <a:xfrm>
            <a:off x="3962400" y="5257800"/>
            <a:ext cx="3881437" cy="822866"/>
          </a:xfrm>
          <a:prstGeom prst="rect">
            <a:avLst/>
          </a:prstGeom>
        </p:spPr>
      </p:pic>
      <p:pic>
        <p:nvPicPr>
          <p:cNvPr id="11" name="Picture 24" descr="SPUSA_logo"/>
          <p:cNvPicPr>
            <a:picLocks noChangeAspect="1" noChangeArrowheads="1"/>
          </p:cNvPicPr>
          <p:nvPr/>
        </p:nvPicPr>
        <p:blipFill>
          <a:blip r:embed="rId5" cstate="print"/>
          <a:srcRect/>
          <a:stretch>
            <a:fillRect/>
          </a:stretch>
        </p:blipFill>
        <p:spPr bwMode="auto">
          <a:xfrm>
            <a:off x="609600" y="1752600"/>
            <a:ext cx="2152650" cy="2124075"/>
          </a:xfrm>
          <a:prstGeom prst="rect">
            <a:avLst/>
          </a:prstGeom>
          <a:noFill/>
        </p:spPr>
      </p:pic>
      <p:pic>
        <p:nvPicPr>
          <p:cNvPr id="12" name="Picture 17" descr="260px-CPUSLogoClipped">
            <a:hlinkClick r:id="rId6" tooltip="CPUSLogoClipped.JPg"/>
          </p:cNvPr>
          <p:cNvPicPr>
            <a:picLocks noChangeAspect="1" noChangeArrowheads="1"/>
          </p:cNvPicPr>
          <p:nvPr/>
        </p:nvPicPr>
        <p:blipFill>
          <a:blip r:embed="rId7" cstate="print"/>
          <a:srcRect/>
          <a:stretch>
            <a:fillRect/>
          </a:stretch>
        </p:blipFill>
        <p:spPr bwMode="auto">
          <a:xfrm>
            <a:off x="3276600" y="1828800"/>
            <a:ext cx="4287838" cy="841375"/>
          </a:xfrm>
          <a:prstGeom prst="rect">
            <a:avLst/>
          </a:prstGeom>
          <a:noFill/>
        </p:spPr>
      </p:pic>
      <p:pic>
        <p:nvPicPr>
          <p:cNvPr id="9" name="Picture 8" descr="500px-gadsden_flag.gif"/>
          <p:cNvPicPr>
            <a:picLocks noChangeAspect="1"/>
          </p:cNvPicPr>
          <p:nvPr/>
        </p:nvPicPr>
        <p:blipFill>
          <a:blip r:embed="rId8" cstate="print"/>
          <a:stretch>
            <a:fillRect/>
          </a:stretch>
        </p:blipFill>
        <p:spPr>
          <a:xfrm>
            <a:off x="304800" y="4114800"/>
            <a:ext cx="3276600" cy="2182216"/>
          </a:xfrm>
          <a:prstGeom prst="rect">
            <a:avLst/>
          </a:prstGeom>
        </p:spPr>
      </p:pic>
      <p:sp>
        <p:nvSpPr>
          <p:cNvPr id="10" name="TextBox 9"/>
          <p:cNvSpPr txBox="1"/>
          <p:nvPr/>
        </p:nvSpPr>
        <p:spPr>
          <a:xfrm>
            <a:off x="1219200" y="6324600"/>
            <a:ext cx="1371600" cy="400110"/>
          </a:xfrm>
          <a:prstGeom prst="rect">
            <a:avLst/>
          </a:prstGeom>
          <a:noFill/>
        </p:spPr>
        <p:txBody>
          <a:bodyPr wrap="square" rtlCol="0">
            <a:spAutoFit/>
          </a:bodyPr>
          <a:lstStyle/>
          <a:p>
            <a:pPr>
              <a:buNone/>
            </a:pPr>
            <a:r>
              <a:rPr lang="en-US" sz="2000" dirty="0" smtClean="0"/>
              <a:t>Tea Party</a:t>
            </a:r>
            <a:endParaRPr lang="en-US" sz="2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theme/theme1.xml><?xml version="1.0" encoding="utf-8"?>
<a:theme xmlns:a="http://schemas.openxmlformats.org/drawingml/2006/main" name="Default Design">
  <a:themeElements>
    <a:clrScheme name="Custom 1">
      <a:dk1>
        <a:sysClr val="windowText" lastClr="000000"/>
      </a:dk1>
      <a:lt1>
        <a:sysClr val="window" lastClr="FFFFFF"/>
      </a:lt1>
      <a:dk2>
        <a:srgbClr val="000000"/>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32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32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4381</TotalTime>
  <Words>3300</Words>
  <Application>Microsoft Office PowerPoint</Application>
  <PresentationFormat>On-screen Show (4:3)</PresentationFormat>
  <Paragraphs>377</Paragraphs>
  <Slides>63</Slides>
  <Notes>63</Notes>
  <HiddenSlides>9</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63</vt:i4>
      </vt:variant>
    </vt:vector>
  </HeadingPairs>
  <TitlesOfParts>
    <vt:vector size="66" baseType="lpstr">
      <vt:lpstr>Default Design</vt:lpstr>
      <vt:lpstr>Photo Editor Photo</vt:lpstr>
      <vt:lpstr>Clip</vt:lpstr>
      <vt:lpstr>Election 2012  U.S. Consulate General Frankfurt</vt:lpstr>
      <vt:lpstr> </vt:lpstr>
      <vt:lpstr>The American party system</vt:lpstr>
      <vt:lpstr>The American party system - Which are the two Major parties ? -</vt:lpstr>
      <vt:lpstr>Who invented the two major parties’ mascots? </vt:lpstr>
      <vt:lpstr>Political labels &amp; parties</vt:lpstr>
      <vt:lpstr>Political labels &amp; parties</vt:lpstr>
      <vt:lpstr>Red vs. Blue States </vt:lpstr>
      <vt:lpstr>Which other political parties in the U.S. do you know?</vt:lpstr>
      <vt:lpstr>Spectrum of U.S. political parties</vt:lpstr>
      <vt:lpstr>How Many Elections Take Place On November 6th?</vt:lpstr>
      <vt:lpstr>The Election Cycle</vt:lpstr>
      <vt:lpstr>Who gets to Vote?</vt:lpstr>
      <vt:lpstr>Voter registration and Political Parties in the U.S.</vt:lpstr>
      <vt:lpstr>Voter registration</vt:lpstr>
      <vt:lpstr>The Presidential Election process </vt:lpstr>
      <vt:lpstr>German-American differences </vt:lpstr>
      <vt:lpstr>Voter turnout in U.S. Presidential Elections </vt:lpstr>
      <vt:lpstr>What is the result of voter selection of the presidential candidates?</vt:lpstr>
      <vt:lpstr>Who can compete in the primary elections?</vt:lpstr>
      <vt:lpstr>Who becomes a party’s nominee for the Presidential elections?</vt:lpstr>
      <vt:lpstr>The Election Cycle</vt:lpstr>
      <vt:lpstr>One thing to keep in mind:  The United States has a federal system which means  Every single state has regulations - on everything from election rules to gun laws - which can be different from those in other states</vt:lpstr>
      <vt:lpstr>Primary Elections</vt:lpstr>
      <vt:lpstr>Primary Elections calendar</vt:lpstr>
      <vt:lpstr>Primary Elections calendar</vt:lpstr>
      <vt:lpstr>Primary Elections calendar</vt:lpstr>
      <vt:lpstr>What happens at the parties’ national conventions?</vt:lpstr>
      <vt:lpstr>After the Conventions:  The Gloves Come Off</vt:lpstr>
      <vt:lpstr>Swing States (2008) </vt:lpstr>
      <vt:lpstr> </vt:lpstr>
      <vt:lpstr>The election campaign is  in full swing:  Swing states flooded with TV ads</vt:lpstr>
      <vt:lpstr>What did you notice about the essence of these ads?</vt:lpstr>
      <vt:lpstr>What do you need to be successful?</vt:lpstr>
      <vt:lpstr>Barack Obama What do you know about him?</vt:lpstr>
      <vt:lpstr>Mitt Romney What do you know about him?</vt:lpstr>
      <vt:lpstr>What are Obama’s and Romney’s advantages and disadvantages?</vt:lpstr>
      <vt:lpstr>Incumbents versus Challengers</vt:lpstr>
      <vt:lpstr>What will be the key Election Issues?</vt:lpstr>
      <vt:lpstr>Other Factors</vt:lpstr>
      <vt:lpstr>What is a key factor in campaign strategy?</vt:lpstr>
      <vt:lpstr>How do you win the  U.S. Presidential election?</vt:lpstr>
      <vt:lpstr>What are the “electoral votes”?</vt:lpstr>
      <vt:lpstr>Who are the “Electors”?</vt:lpstr>
      <vt:lpstr>Examples</vt:lpstr>
      <vt:lpstr> </vt:lpstr>
      <vt:lpstr>How are a state’s electors divided between the candidates ?</vt:lpstr>
      <vt:lpstr>Example</vt:lpstr>
      <vt:lpstr>Can you win the presidency without a majority of popular votes? </vt:lpstr>
      <vt:lpstr>Yes! Example: The 2000 Elections</vt:lpstr>
      <vt:lpstr>Slide 51</vt:lpstr>
      <vt:lpstr>What is the candidates’ goal?</vt:lpstr>
      <vt:lpstr>What does this mean for campaign strategy?</vt:lpstr>
      <vt:lpstr> </vt:lpstr>
      <vt:lpstr>Which voter group will the candidates  have to pay particular attention?</vt:lpstr>
      <vt:lpstr>Major stepping stones on the way to election day: Presidential and Vice-Presidential TV debates</vt:lpstr>
      <vt:lpstr>What is important for Election Day?</vt:lpstr>
      <vt:lpstr>Slide 58</vt:lpstr>
      <vt:lpstr>Slide 59</vt:lpstr>
      <vt:lpstr>What kinds of developments and events could impact on the election outcome in November?</vt:lpstr>
      <vt:lpstr>“If you were successful, somebody along the line gave you some help.  There was a great teacher somewhere in your life.  Somebody helped to create this unbelievable American system that we have that allowed you to thrive.  Somebody invested in roads and bridges.  If you’ve got a business -- you didn’t build that.  Somebody else made that happen.  The Internet didn’t get invented on its own.  Government research created the Internet so that all the companies could make money off the Internet.      The point is, is that when we succeed, we succeed because of our individual initiative, but also because we do things together.  There are some things, just like fighting fires, we don’t do on our own.  I mean, imagine if everybody had their own fire service.  That would be a hard way to organize fighting fires.  So we say to ourselves, ever since the founding of this country, you know what, there are some things we do better together.”    Barack Obama  at a Campaign Event in Roanoke, Virginiam   July 13, 2012</vt:lpstr>
      <vt:lpstr>Whom would you vote for, if the election were held today and why?</vt:lpstr>
      <vt:lpstr>Questions   (on anything)</vt:lpstr>
    </vt:vector>
  </TitlesOfParts>
  <Company>GOV+DOS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Primaries in 2004</dc:title>
  <dc:creator>grossap</dc:creator>
  <cp:lastModifiedBy>couturierad</cp:lastModifiedBy>
  <cp:revision>384</cp:revision>
  <dcterms:created xsi:type="dcterms:W3CDTF">2004-03-04T08:54:29Z</dcterms:created>
  <dcterms:modified xsi:type="dcterms:W3CDTF">2012-11-02T12:20:58Z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-563862600</vt:i4>
  </property>
  <property fmtid="{D5CDD505-2E9C-101B-9397-08002B2CF9AE}" pid="3" name="_NewReviewCycle">
    <vt:lpwstr/>
  </property>
  <property fmtid="{D5CDD505-2E9C-101B-9397-08002B2CF9AE}" pid="4" name="_EmailSubject">
    <vt:lpwstr>power point presentation</vt:lpwstr>
  </property>
  <property fmtid="{D5CDD505-2E9C-101B-9397-08002B2CF9AE}" pid="5" name="_AuthorEmail">
    <vt:lpwstr>WiesingerGO@state.gov</vt:lpwstr>
  </property>
  <property fmtid="{D5CDD505-2E9C-101B-9397-08002B2CF9AE}" pid="6" name="_AuthorEmailDisplayName">
    <vt:lpwstr>Wiesinger, Gerhard O</vt:lpwstr>
  </property>
</Properties>
</file>